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60" r:id="rId3"/>
    <p:sldId id="261" r:id="rId4"/>
    <p:sldId id="262" r:id="rId5"/>
    <p:sldId id="263" r:id="rId6"/>
    <p:sldId id="265" r:id="rId7"/>
    <p:sldId id="266" r:id="rId8"/>
    <p:sldId id="267" r:id="rId9"/>
    <p:sldId id="268" r:id="rId10"/>
    <p:sldId id="257" r:id="rId11"/>
    <p:sldId id="264" r:id="rId12"/>
    <p:sldId id="269" r:id="rId13"/>
    <p:sldId id="270" r:id="rId14"/>
    <p:sldId id="259" r:id="rId15"/>
    <p:sldId id="271" r:id="rId16"/>
    <p:sldId id="272" r:id="rId17"/>
    <p:sldId id="273" r:id="rId18"/>
    <p:sldId id="275" r:id="rId19"/>
    <p:sldId id="274"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7523480-9EE2-4997-A8EF-C06F8B72A7CA}" type="datetimeFigureOut">
              <a:rPr lang="fa-IR" smtClean="0"/>
              <a:pPr/>
              <a:t>1440/10/20</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E9A7853-B164-4C92-B027-AE4DBEFD6B63}"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523480-9EE2-4997-A8EF-C06F8B72A7CA}" type="datetimeFigureOut">
              <a:rPr lang="fa-IR" smtClean="0"/>
              <a:pPr/>
              <a:t>1440/10/20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9A7853-B164-4C92-B027-AE4DBEFD6B6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523480-9EE2-4997-A8EF-C06F8B72A7CA}" type="datetimeFigureOut">
              <a:rPr lang="fa-IR" smtClean="0"/>
              <a:pPr/>
              <a:t>1440/10/20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9A7853-B164-4C92-B027-AE4DBEFD6B63}"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7523480-9EE2-4997-A8EF-C06F8B72A7CA}" type="datetimeFigureOut">
              <a:rPr lang="fa-IR" smtClean="0"/>
              <a:pPr/>
              <a:t>1440/10/20</a:t>
            </a:fld>
            <a:endParaRPr lang="fa-IR"/>
          </a:p>
        </p:txBody>
      </p:sp>
      <p:sp>
        <p:nvSpPr>
          <p:cNvPr id="5" name="Footer Placeholder 4"/>
          <p:cNvSpPr>
            <a:spLocks noGrp="1"/>
          </p:cNvSpPr>
          <p:nvPr>
            <p:ph type="ftr" sz="quarter" idx="11"/>
          </p:nvPr>
        </p:nvSpPr>
        <p:spPr>
          <a:xfrm>
            <a:off x="457200" y="6480969"/>
            <a:ext cx="4260056" cy="300831"/>
          </a:xfrm>
        </p:spPr>
        <p:txBody>
          <a:bodyPr/>
          <a:lstStyle/>
          <a:p>
            <a:endParaRPr lang="fa-IR"/>
          </a:p>
        </p:txBody>
      </p:sp>
      <p:sp>
        <p:nvSpPr>
          <p:cNvPr id="6" name="Slide Number Placeholder 5"/>
          <p:cNvSpPr>
            <a:spLocks noGrp="1"/>
          </p:cNvSpPr>
          <p:nvPr>
            <p:ph type="sldNum" sz="quarter" idx="12"/>
          </p:nvPr>
        </p:nvSpPr>
        <p:spPr/>
        <p:txBody>
          <a:bodyPr/>
          <a:lstStyle/>
          <a:p>
            <a:fld id="{4E9A7853-B164-4C92-B027-AE4DBEFD6B63}"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7523480-9EE2-4997-A8EF-C06F8B72A7CA}" type="datetimeFigureOut">
              <a:rPr lang="fa-IR" smtClean="0"/>
              <a:pPr/>
              <a:t>1440/10/20</a:t>
            </a:fld>
            <a:endParaRPr lang="fa-IR"/>
          </a:p>
        </p:txBody>
      </p:sp>
      <p:sp>
        <p:nvSpPr>
          <p:cNvPr id="5" name="Footer Placeholder 4"/>
          <p:cNvSpPr>
            <a:spLocks noGrp="1"/>
          </p:cNvSpPr>
          <p:nvPr>
            <p:ph type="ftr" sz="quarter" idx="11"/>
          </p:nvPr>
        </p:nvSpPr>
        <p:spPr>
          <a:xfrm>
            <a:off x="2619376" y="6480969"/>
            <a:ext cx="4260056" cy="300831"/>
          </a:xfrm>
        </p:spPr>
        <p:txBody>
          <a:bodyPr/>
          <a:lstStyle/>
          <a:p>
            <a:endParaRPr lang="fa-IR"/>
          </a:p>
        </p:txBody>
      </p:sp>
      <p:sp>
        <p:nvSpPr>
          <p:cNvPr id="6" name="Slide Number Placeholder 5"/>
          <p:cNvSpPr>
            <a:spLocks noGrp="1"/>
          </p:cNvSpPr>
          <p:nvPr>
            <p:ph type="sldNum" sz="quarter" idx="12"/>
          </p:nvPr>
        </p:nvSpPr>
        <p:spPr>
          <a:xfrm>
            <a:off x="8451056" y="809624"/>
            <a:ext cx="502920" cy="300831"/>
          </a:xfrm>
        </p:spPr>
        <p:txBody>
          <a:bodyPr/>
          <a:lstStyle/>
          <a:p>
            <a:fld id="{4E9A7853-B164-4C92-B027-AE4DBEFD6B63}" type="slidenum">
              <a:rPr lang="fa-IR" smtClean="0"/>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7523480-9EE2-4997-A8EF-C06F8B72A7CA}" type="datetimeFigureOut">
              <a:rPr lang="fa-IR" smtClean="0"/>
              <a:pPr/>
              <a:t>1440/10/20</a:t>
            </a:fld>
            <a:endParaRPr lang="fa-IR"/>
          </a:p>
        </p:txBody>
      </p:sp>
      <p:sp>
        <p:nvSpPr>
          <p:cNvPr id="6" name="Footer Placeholder 5"/>
          <p:cNvSpPr>
            <a:spLocks noGrp="1"/>
          </p:cNvSpPr>
          <p:nvPr>
            <p:ph type="ftr" sz="quarter" idx="11"/>
          </p:nvPr>
        </p:nvSpPr>
        <p:spPr>
          <a:xfrm>
            <a:off x="457200" y="6480969"/>
            <a:ext cx="4260056" cy="301752"/>
          </a:xfrm>
        </p:spPr>
        <p:txBody>
          <a:bodyPr/>
          <a:lstStyle/>
          <a:p>
            <a:endParaRPr lang="fa-IR"/>
          </a:p>
        </p:txBody>
      </p:sp>
      <p:sp>
        <p:nvSpPr>
          <p:cNvPr id="7" name="Slide Number Placeholder 6"/>
          <p:cNvSpPr>
            <a:spLocks noGrp="1"/>
          </p:cNvSpPr>
          <p:nvPr>
            <p:ph type="sldNum" sz="quarter" idx="12"/>
          </p:nvPr>
        </p:nvSpPr>
        <p:spPr>
          <a:xfrm>
            <a:off x="7589520" y="6480969"/>
            <a:ext cx="502920" cy="301752"/>
          </a:xfrm>
        </p:spPr>
        <p:txBody>
          <a:bodyPr/>
          <a:lstStyle/>
          <a:p>
            <a:fld id="{4E9A7853-B164-4C92-B027-AE4DBEFD6B63}"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7523480-9EE2-4997-A8EF-C06F8B72A7CA}" type="datetimeFigureOut">
              <a:rPr lang="fa-IR" smtClean="0"/>
              <a:pPr/>
              <a:t>1440/10/20</a:t>
            </a:fld>
            <a:endParaRPr lang="fa-IR"/>
          </a:p>
        </p:txBody>
      </p:sp>
      <p:sp>
        <p:nvSpPr>
          <p:cNvPr id="8" name="Footer Placeholder 7"/>
          <p:cNvSpPr>
            <a:spLocks noGrp="1"/>
          </p:cNvSpPr>
          <p:nvPr>
            <p:ph type="ftr" sz="quarter" idx="11"/>
          </p:nvPr>
        </p:nvSpPr>
        <p:spPr>
          <a:xfrm>
            <a:off x="457200" y="6480969"/>
            <a:ext cx="4261104" cy="301752"/>
          </a:xfrm>
        </p:spPr>
        <p:txBody>
          <a:bodyPr/>
          <a:lstStyle/>
          <a:p>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E9A7853-B164-4C92-B027-AE4DBEFD6B63}"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523480-9EE2-4997-A8EF-C06F8B72A7CA}" type="datetimeFigureOut">
              <a:rPr lang="fa-IR" smtClean="0"/>
              <a:pPr/>
              <a:t>1440/10/20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E9A7853-B164-4C92-B027-AE4DBEFD6B63}"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7523480-9EE2-4997-A8EF-C06F8B72A7CA}" type="datetimeFigureOut">
              <a:rPr lang="fa-IR" smtClean="0"/>
              <a:pPr/>
              <a:t>1440/10/20</a:t>
            </a:fld>
            <a:endParaRPr lang="fa-IR"/>
          </a:p>
        </p:txBody>
      </p:sp>
      <p:sp>
        <p:nvSpPr>
          <p:cNvPr id="3" name="Footer Placeholder 2"/>
          <p:cNvSpPr>
            <a:spLocks noGrp="1"/>
          </p:cNvSpPr>
          <p:nvPr>
            <p:ph type="ftr" sz="quarter" idx="11"/>
          </p:nvPr>
        </p:nvSpPr>
        <p:spPr>
          <a:xfrm>
            <a:off x="457200" y="6481890"/>
            <a:ext cx="4260056" cy="300831"/>
          </a:xfrm>
        </p:spPr>
        <p:txBody>
          <a:bodyPr/>
          <a:lstStyle/>
          <a:p>
            <a:endParaRPr lang="fa-IR"/>
          </a:p>
        </p:txBody>
      </p:sp>
      <p:sp>
        <p:nvSpPr>
          <p:cNvPr id="4" name="Slide Number Placeholder 3"/>
          <p:cNvSpPr>
            <a:spLocks noGrp="1"/>
          </p:cNvSpPr>
          <p:nvPr>
            <p:ph type="sldNum" sz="quarter" idx="12"/>
          </p:nvPr>
        </p:nvSpPr>
        <p:spPr>
          <a:xfrm>
            <a:off x="7589520" y="6480969"/>
            <a:ext cx="502920" cy="301752"/>
          </a:xfrm>
        </p:spPr>
        <p:txBody>
          <a:bodyPr/>
          <a:lstStyle/>
          <a:p>
            <a:fld id="{4E9A7853-B164-4C92-B027-AE4DBEFD6B63}"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7523480-9EE2-4997-A8EF-C06F8B72A7CA}" type="datetimeFigureOut">
              <a:rPr lang="fa-IR" smtClean="0"/>
              <a:pPr/>
              <a:t>1440/10/20</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E9A7853-B164-4C92-B027-AE4DBEFD6B63}"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7523480-9EE2-4997-A8EF-C06F8B72A7CA}" type="datetimeFigureOut">
              <a:rPr lang="fa-IR" smtClean="0"/>
              <a:pPr/>
              <a:t>1440/10/20</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E9A7853-B164-4C92-B027-AE4DBEFD6B63}"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7523480-9EE2-4997-A8EF-C06F8B72A7CA}" type="datetimeFigureOut">
              <a:rPr lang="fa-IR" smtClean="0"/>
              <a:pPr/>
              <a:t>1440/10/20</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E9A7853-B164-4C92-B027-AE4DBEFD6B63}"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fa-IR" sz="4400" dirty="0" smtClean="0">
                <a:cs typeface="B Nazanin" pitchFamily="2" charset="-78"/>
              </a:rPr>
              <a:t>بنام خداوند بخشنده مهربان </a:t>
            </a:r>
            <a:endParaRPr lang="fa-IR" sz="4400" dirty="0">
              <a:cs typeface="B Nazanin" pitchFamily="2" charset="-78"/>
            </a:endParaRPr>
          </a:p>
        </p:txBody>
      </p:sp>
      <p:sp>
        <p:nvSpPr>
          <p:cNvPr id="3" name="Subtitle 2"/>
          <p:cNvSpPr>
            <a:spLocks noGrp="1"/>
          </p:cNvSpPr>
          <p:nvPr>
            <p:ph type="subTitle" idx="4294967295"/>
          </p:nvPr>
        </p:nvSpPr>
        <p:spPr>
          <a:xfrm>
            <a:off x="0" y="2249488"/>
            <a:ext cx="8061325" cy="1752600"/>
          </a:xfrm>
        </p:spPr>
        <p:txBody>
          <a:bodyPr>
            <a:noAutofit/>
          </a:bodyPr>
          <a:lstStyle/>
          <a:p>
            <a:r>
              <a:rPr lang="fa-IR" sz="3600" dirty="0" smtClean="0">
                <a:cs typeface="B Nazanin" pitchFamily="2" charset="-78"/>
              </a:rPr>
              <a:t>فعالیت های گروه علوم اجتماعی و انسانی کمیسیون ملی یونسکو-ایران با همکاری کمیته ملی مدیریت دگرگونی های اجتماعی (</a:t>
            </a:r>
            <a:r>
              <a:rPr lang="en-US" sz="3600" dirty="0" smtClean="0">
                <a:cs typeface="B Nazanin" pitchFamily="2" charset="-78"/>
              </a:rPr>
              <a:t>MOST</a:t>
            </a:r>
            <a:r>
              <a:rPr lang="fa-IR" sz="3600" dirty="0" smtClean="0">
                <a:cs typeface="B Nazanin" pitchFamily="2" charset="-78"/>
              </a:rPr>
              <a:t>)</a:t>
            </a:r>
          </a:p>
          <a:p>
            <a:r>
              <a:rPr lang="fa-IR" sz="3600" dirty="0" smtClean="0">
                <a:cs typeface="B Nazanin" pitchFamily="2" charset="-78"/>
              </a:rPr>
              <a:t> سال 1397</a:t>
            </a:r>
            <a:endParaRPr lang="fa-IR" sz="36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b="1" dirty="0" smtClean="0">
                <a:cs typeface="B Nazanin" pitchFamily="2" charset="-78"/>
              </a:rPr>
              <a:t>همکاری در برگزاری نشست تخصصی آگاهی ‌بخشی در خصوص سرطان پستان</a:t>
            </a:r>
            <a:br>
              <a:rPr lang="fa-IR" sz="3600" b="1" dirty="0" smtClean="0">
                <a:cs typeface="B Nazanin" pitchFamily="2" charset="-78"/>
              </a:rPr>
            </a:br>
            <a:endParaRPr lang="fa-IR" sz="3600" dirty="0">
              <a:cs typeface="B Nazanin" pitchFamily="2" charset="-78"/>
            </a:endParaRPr>
          </a:p>
        </p:txBody>
      </p:sp>
      <p:sp>
        <p:nvSpPr>
          <p:cNvPr id="3" name="Content Placeholder 2"/>
          <p:cNvSpPr>
            <a:spLocks noGrp="1"/>
          </p:cNvSpPr>
          <p:nvPr>
            <p:ph idx="1"/>
          </p:nvPr>
        </p:nvSpPr>
        <p:spPr/>
        <p:txBody>
          <a:bodyPr>
            <a:normAutofit fontScale="92500"/>
          </a:bodyPr>
          <a:lstStyle/>
          <a:p>
            <a:r>
              <a:rPr lang="fa-IR" dirty="0" smtClean="0">
                <a:cs typeface="B Nazanin" pitchFamily="2" charset="-78"/>
              </a:rPr>
              <a:t>برگزاري نشست تخصصي آگاهي‌بخشي در خصوص سرطان پستان، ۷ آبان ۱۳۹۷ متعاقب مصوب نشست تخصصي ٤ فوريه ٢٠١٨ (روز جهاني سرطان) در سالن اجتماعات فرمانداری شمیرانات برگزار شد.</a:t>
            </a:r>
            <a:br>
              <a:rPr lang="fa-IR" dirty="0" smtClean="0">
                <a:cs typeface="B Nazanin" pitchFamily="2" charset="-78"/>
              </a:rPr>
            </a:br>
            <a:r>
              <a:rPr lang="fa-IR" dirty="0" smtClean="0">
                <a:cs typeface="B Nazanin" pitchFamily="2" charset="-78"/>
              </a:rPr>
              <a:t>در این نشست که به همت كميسيون ملي يونسكو- ايران، فرمانداري شميرانات، كميته ملي مديريت دگرگوني هاي اجتماعي (</a:t>
            </a:r>
            <a:r>
              <a:rPr lang="en-US" dirty="0" smtClean="0">
                <a:cs typeface="B Nazanin" pitchFamily="2" charset="-78"/>
              </a:rPr>
              <a:t>MOST) </a:t>
            </a:r>
            <a:r>
              <a:rPr lang="fa-IR" dirty="0" smtClean="0">
                <a:cs typeface="B Nazanin" pitchFamily="2" charset="-78"/>
              </a:rPr>
              <a:t>كميسيون و تلاش ويژه دكتر مهدي حسينيان سراجه لو ، عضو كميته (</a:t>
            </a:r>
            <a:r>
              <a:rPr lang="en-US" dirty="0" smtClean="0">
                <a:cs typeface="B Nazanin" pitchFamily="2" charset="-78"/>
              </a:rPr>
              <a:t>MOST) </a:t>
            </a:r>
            <a:r>
              <a:rPr lang="fa-IR" dirty="0" smtClean="0">
                <a:cs typeface="B Nazanin" pitchFamily="2" charset="-78"/>
              </a:rPr>
              <a:t>برگزار شد، پروفسور دكتر اسماعیل اكبري، جراح و متخصص سرطان و رئيس مركز تحقيقات سرطان، دكتر سیاوش شهريور، فرماندار و دكتر شیدا مهنام دبير كميته (</a:t>
            </a:r>
            <a:r>
              <a:rPr lang="en-US" dirty="0" smtClean="0">
                <a:cs typeface="B Nazanin" pitchFamily="2" charset="-78"/>
              </a:rPr>
              <a:t>MOST) </a:t>
            </a:r>
            <a:r>
              <a:rPr lang="fa-IR" dirty="0" smtClean="0">
                <a:cs typeface="B Nazanin" pitchFamily="2" charset="-78"/>
              </a:rPr>
              <a:t>سخنرانی کردند.</a:t>
            </a:r>
            <a:endParaRPr lang="fa-IR"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368412"/>
          </a:xfrm>
        </p:spPr>
        <p:txBody>
          <a:bodyPr>
            <a:noAutofit/>
          </a:bodyPr>
          <a:lstStyle/>
          <a:p>
            <a:pPr algn="r"/>
            <a:r>
              <a:rPr lang="fa-IR" sz="3600" b="1" dirty="0" smtClean="0">
                <a:cs typeface="B Nazanin" pitchFamily="2" charset="-78"/>
              </a:rPr>
              <a:t>همکاری در برگزاری نشست علمي تخصصي «مديريت خطر پذيري و كاهش خسارات ناشي از سوانح </a:t>
            </a:r>
            <a:r>
              <a:rPr lang="fa-IR" sz="3600" b="1" dirty="0" smtClean="0">
                <a:cs typeface="B Nazanin" pitchFamily="2" charset="-78"/>
              </a:rPr>
              <a:t>طبيعيو آموزش های شهروندی» </a:t>
            </a:r>
            <a:r>
              <a:rPr lang="fa-IR" sz="3600" b="1" dirty="0" smtClean="0">
                <a:cs typeface="B Nazanin" pitchFamily="2" charset="-78"/>
              </a:rPr>
              <a:t/>
            </a:r>
            <a:br>
              <a:rPr lang="fa-IR" sz="3600" b="1" dirty="0" smtClean="0">
                <a:cs typeface="B Nazanin" pitchFamily="2" charset="-78"/>
              </a:rPr>
            </a:br>
            <a:endParaRPr lang="fa-IR" sz="3600" dirty="0">
              <a:cs typeface="B Nazanin" pitchFamily="2" charset="-78"/>
            </a:endParaRPr>
          </a:p>
        </p:txBody>
      </p:sp>
      <p:sp>
        <p:nvSpPr>
          <p:cNvPr id="3" name="Content Placeholder 2"/>
          <p:cNvSpPr>
            <a:spLocks noGrp="1"/>
          </p:cNvSpPr>
          <p:nvPr>
            <p:ph idx="1"/>
          </p:nvPr>
        </p:nvSpPr>
        <p:spPr/>
        <p:txBody>
          <a:bodyPr>
            <a:normAutofit lnSpcReduction="10000"/>
          </a:bodyPr>
          <a:lstStyle/>
          <a:p>
            <a:r>
              <a:rPr lang="fa-IR" dirty="0" smtClean="0">
                <a:cs typeface="B Nazanin" pitchFamily="2" charset="-78"/>
              </a:rPr>
              <a:t>به مناسبت هفته كاهش بلاياي طبيعي، پژوهشكده سوانح طبيعي با مشاركت كرسي يونسكو در بلاياي طبيعي، ۲۲ مهر ۱۳۹۷، نشست تخصصي با عنوان “مديريت خطرپذيري و كاهش خسارات ناشي از سوانح طبيعي” را برگزار کردند.</a:t>
            </a:r>
          </a:p>
          <a:p>
            <a:r>
              <a:rPr lang="fa-IR" dirty="0" smtClean="0">
                <a:cs typeface="B Nazanin" pitchFamily="2" charset="-78"/>
              </a:rPr>
              <a:t>گفتی است در اين نشست مهندس نجار، رئیس سازمان مديريت بحران كشور، مهندس مقيمي، استاندار استان تهران، مهندس معزي، معاون فني و عمراني شهرداري تهران، دکتر مهنام، مدیر گروه علوم اجتماعی و انسانی كميسيون ملي يونسكو – ايران و اساتيد و اعضاي هيئت علمي دانشگاه ها، محققان و علاقمندان مباحث مرتبط با سوانح و بلاياي طبيعي حضور داشتند.</a:t>
            </a:r>
          </a:p>
          <a:p>
            <a:endParaRPr lang="fa-IR" dirty="0">
              <a:cs typeface="B Nazanin" pitchFamily="2" charset="-78"/>
            </a:endParaRPr>
          </a:p>
        </p:txBody>
      </p:sp>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15370" cy="1785942"/>
          </a:xfrm>
        </p:spPr>
        <p:txBody>
          <a:bodyPr>
            <a:noAutofit/>
          </a:bodyPr>
          <a:lstStyle/>
          <a:p>
            <a:pPr algn="r"/>
            <a:r>
              <a:rPr lang="fa-IR" sz="3200" b="1" dirty="0" smtClean="0">
                <a:cs typeface="B Nazanin" pitchFamily="2" charset="-78"/>
              </a:rPr>
              <a:t>حضور در سومین نشست کشوری «دستیاران ویژه حقوق شهروندی دستگاه‌های اجرایی و اولین نشست رابطین امور حقوق شهروندی دانشگاه‌ها و پژوهشگاه‌ها»23 آبان 1397</a:t>
            </a:r>
            <a:br>
              <a:rPr lang="fa-IR" sz="3200" b="1" dirty="0" smtClean="0">
                <a:cs typeface="B Nazanin" pitchFamily="2" charset="-78"/>
              </a:rPr>
            </a:br>
            <a:endParaRPr lang="fa-IR" sz="3200" dirty="0">
              <a:cs typeface="B Nazanin" pitchFamily="2" charset="-78"/>
            </a:endParaRPr>
          </a:p>
        </p:txBody>
      </p:sp>
      <p:sp>
        <p:nvSpPr>
          <p:cNvPr id="3" name="Content Placeholder 2"/>
          <p:cNvSpPr>
            <a:spLocks noGrp="1"/>
          </p:cNvSpPr>
          <p:nvPr>
            <p:ph idx="1"/>
          </p:nvPr>
        </p:nvSpPr>
        <p:spPr>
          <a:xfrm>
            <a:off x="457200" y="2000240"/>
            <a:ext cx="8229600" cy="4357718"/>
          </a:xfrm>
        </p:spPr>
        <p:txBody>
          <a:bodyPr/>
          <a:lstStyle/>
          <a:p>
            <a:r>
              <a:rPr lang="fa-IR" dirty="0" smtClean="0">
                <a:cs typeface="B Nazanin" pitchFamily="2" charset="-78"/>
              </a:rPr>
              <a:t>وزیر علوم در نشست دستیاران ویژه حقوق شهروندی دستگاه‌های اجرایی و اولین نشست رابطین امور حقوق شهروندی دانشگاه‌ها و پژوهشگاه‌ها: وزارت علوم برنامه‌های مختلفی با نگاه آموزشی و تربیتی برای تحقق حقوق شهروندی در دانشگاه‌ها دارد تا دانشجویان که بخشی از دوره زندگی خود را در دانشگاه‌ها سپری می‌کنند، بتوانند در چارچوب این آموزش‌ها و نگاه‌های تربیتی، آماده اثر‌گذاری بیشتری در زمینه تحقق حقوق شهروندی باشند.</a:t>
            </a:r>
          </a:p>
          <a:p>
            <a:endParaRPr lang="fa-IR" dirty="0">
              <a:cs typeface="B Nazanin" pitchFamily="2" charset="-78"/>
            </a:endParaRPr>
          </a:p>
        </p:txBody>
      </p:sp>
    </p:spTree>
  </p:cSld>
  <p:clrMapOvr>
    <a:masterClrMapping/>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2286016"/>
          </a:xfrm>
        </p:spPr>
        <p:txBody>
          <a:bodyPr>
            <a:noAutofit/>
          </a:bodyPr>
          <a:lstStyle/>
          <a:p>
            <a:pPr algn="r"/>
            <a:r>
              <a:rPr lang="fa-IR" sz="3600" b="1" dirty="0" smtClean="0">
                <a:cs typeface="B Nazanin" pitchFamily="2" charset="-78"/>
              </a:rPr>
              <a:t>همکاری و حضور در مراسم اختتامیه سومین جشنواره ملی و کنگره بین‌المللی علوم و فناوری‌های سلول‌های بنیادین و پزشکی بازساختی</a:t>
            </a:r>
            <a:br>
              <a:rPr lang="fa-IR" sz="3600" b="1" dirty="0" smtClean="0">
                <a:cs typeface="B Nazanin" pitchFamily="2" charset="-78"/>
              </a:rPr>
            </a:br>
            <a:endParaRPr lang="fa-IR" sz="3600" dirty="0">
              <a:cs typeface="B Nazanin" pitchFamily="2" charset="-78"/>
            </a:endParaRPr>
          </a:p>
        </p:txBody>
      </p:sp>
      <p:sp>
        <p:nvSpPr>
          <p:cNvPr id="3" name="Content Placeholder 2"/>
          <p:cNvSpPr>
            <a:spLocks noGrp="1"/>
          </p:cNvSpPr>
          <p:nvPr>
            <p:ph idx="1"/>
          </p:nvPr>
        </p:nvSpPr>
        <p:spPr>
          <a:xfrm>
            <a:off x="500034" y="2617746"/>
            <a:ext cx="8229600" cy="4240254"/>
          </a:xfrm>
        </p:spPr>
        <p:txBody>
          <a:bodyPr>
            <a:normAutofit fontScale="92500"/>
          </a:bodyPr>
          <a:lstStyle/>
          <a:p>
            <a:r>
              <a:rPr lang="fa-IR" dirty="0" smtClean="0">
                <a:cs typeface="B Nazanin" pitchFamily="2" charset="-78"/>
              </a:rPr>
              <a:t>مراسم اختتامیه سومین جشنواره ملی و کنگره بین‌المللی علوم و فناوری‌های سلول‌های بنیادین و پزشکی بازساختی، ۱۰ آذر ۱۳۹۷ با حضور اسحاق جهانگیری، معاون اول رئیس‌جمهوری و سورنا ستاری، معاون علمی رئیس‌جمهوری در سالن اجلاس سران برگزار شد.</a:t>
            </a:r>
          </a:p>
          <a:p>
            <a:r>
              <a:rPr lang="fa-IR" dirty="0" smtClean="0">
                <a:cs typeface="B Nazanin" pitchFamily="2" charset="-78"/>
              </a:rPr>
              <a:t>لازم به توضیح است در حاشیه این کنگره جلسه مطلوبی با دکتر فاطمه مهاجرانی، رئیس مرکز ملی پرورش استعدادهای درخشان (سمپاد)، دکتر امیرخانی، نایب رئیس کمیته مدیریت دگرگونی‌های اجتماعی کمیسیون ملی یونسکو- ایران (</a:t>
            </a:r>
            <a:r>
              <a:rPr lang="en-US" dirty="0" smtClean="0">
                <a:cs typeface="B Nazanin" pitchFamily="2" charset="-78"/>
              </a:rPr>
              <a:t>MOST) </a:t>
            </a:r>
            <a:r>
              <a:rPr lang="fa-IR" dirty="0" smtClean="0">
                <a:cs typeface="B Nazanin" pitchFamily="2" charset="-78"/>
              </a:rPr>
              <a:t>و مدیر ستاد علمی و اجرایی کنگره مذکور و دکتر مهنام، دبیر کمیته (</a:t>
            </a:r>
            <a:r>
              <a:rPr lang="en-US" dirty="0" smtClean="0">
                <a:cs typeface="B Nazanin" pitchFamily="2" charset="-78"/>
              </a:rPr>
              <a:t>MOST)، </a:t>
            </a:r>
            <a:r>
              <a:rPr lang="fa-IR" dirty="0" smtClean="0">
                <a:cs typeface="B Nazanin" pitchFamily="2" charset="-78"/>
              </a:rPr>
              <a:t>صورت پذیرفت.</a:t>
            </a:r>
          </a:p>
          <a:p>
            <a:endParaRPr lang="fa-IR" dirty="0">
              <a:cs typeface="B Nazanin" pitchFamily="2" charset="-78"/>
            </a:endParaRPr>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00108"/>
            <a:ext cx="8229600" cy="1399032"/>
          </a:xfrm>
        </p:spPr>
        <p:txBody>
          <a:bodyPr>
            <a:normAutofit fontScale="90000"/>
          </a:bodyPr>
          <a:lstStyle/>
          <a:p>
            <a:pPr algn="r"/>
            <a:r>
              <a:rPr lang="fa-IR" b="1" dirty="0" smtClean="0">
                <a:cs typeface="B Nazanin" pitchFamily="2" charset="-78"/>
              </a:rPr>
              <a:t>حضور نماینده کمیسیون ملی یونسکو- ایران در اولین سمینار تخصصی هنر و سلامت </a:t>
            </a:r>
            <a:r>
              <a:rPr lang="fa-IR" dirty="0" smtClean="0">
                <a:cs typeface="B Nazanin" pitchFamily="2" charset="-78"/>
              </a:rPr>
              <a:t/>
            </a:r>
            <a:br>
              <a:rPr lang="fa-IR" dirty="0" smtClean="0">
                <a:cs typeface="B Nazanin" pitchFamily="2" charset="-78"/>
              </a:rPr>
            </a:br>
            <a:r>
              <a:rPr lang="fa-IR" dirty="0" smtClean="0">
                <a:solidFill>
                  <a:schemeClr val="tx1"/>
                </a:solidFill>
                <a:cs typeface="B Nazanin" pitchFamily="2" charset="-78"/>
              </a:rPr>
              <a:t/>
            </a:r>
            <a:br>
              <a:rPr lang="fa-IR" dirty="0" smtClean="0">
                <a:solidFill>
                  <a:schemeClr val="tx1"/>
                </a:solidFill>
                <a:cs typeface="B Nazanin" pitchFamily="2" charset="-78"/>
              </a:rPr>
            </a:br>
            <a:endParaRPr lang="fa-IR" dirty="0">
              <a:solidFill>
                <a:schemeClr val="tx1"/>
              </a:solidFill>
              <a:cs typeface="B Nazanin" pitchFamily="2" charset="-78"/>
            </a:endParaRPr>
          </a:p>
        </p:txBody>
      </p:sp>
      <p:sp>
        <p:nvSpPr>
          <p:cNvPr id="4" name="Content Placeholder 3"/>
          <p:cNvSpPr>
            <a:spLocks noGrp="1"/>
          </p:cNvSpPr>
          <p:nvPr>
            <p:ph idx="1"/>
          </p:nvPr>
        </p:nvSpPr>
        <p:spPr/>
        <p:txBody>
          <a:bodyPr/>
          <a:lstStyle/>
          <a:p>
            <a:endParaRPr lang="fa-IR" dirty="0" smtClean="0">
              <a:cs typeface="B Nazanin" pitchFamily="2" charset="-78"/>
            </a:endParaRPr>
          </a:p>
          <a:p>
            <a:r>
              <a:rPr lang="fa-IR" dirty="0" smtClean="0">
                <a:cs typeface="B Nazanin" pitchFamily="2" charset="-78"/>
              </a:rPr>
              <a:t>به مناسبت هفته سلامت، کارگاه تخصصی با عنوان “هنر و سلامت” و با رویکرد ویژه به بیماران سرطانی و بیماران خاص با همکاری اتاق بازرگانی و صنایع ایران و آلمان، انجمن مواد جهش زای زیست محیطی ایران و حمایت کمیسیون ملی یونسکو – ایران در تاریخ ۳ اردیبهشت ۱۳۹۷ در سالن اجتماعات اتاق بازرگانی و صنایع ایران برگزار شد.</a:t>
            </a:r>
            <a:endParaRPr lang="fa-IR" dirty="0"/>
          </a:p>
        </p:txBody>
      </p:sp>
    </p:spTree>
  </p:cSld>
  <p:clrMapOvr>
    <a:masterClrMapping/>
  </p:clrMapOvr>
  <p:transition>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cs typeface="B Nazanin" pitchFamily="2" charset="-78"/>
              </a:rPr>
              <a:t/>
            </a:r>
            <a:br>
              <a:rPr lang="fa-IR" b="1" dirty="0" smtClean="0">
                <a:cs typeface="B Nazanin" pitchFamily="2" charset="-78"/>
              </a:rPr>
            </a:br>
            <a:r>
              <a:rPr lang="fa-IR" b="1" dirty="0" smtClean="0">
                <a:cs typeface="B Nazanin" pitchFamily="2" charset="-78"/>
              </a:rPr>
              <a:t>همکاری در برگزاری همایش مسئولیت و سلامت اجتماعی در دانشگاه تهران </a:t>
            </a:r>
            <a:br>
              <a:rPr lang="fa-IR" b="1"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p:txBody>
          <a:bodyPr>
            <a:normAutofit/>
          </a:bodyPr>
          <a:lstStyle/>
          <a:p>
            <a:r>
              <a:rPr lang="fa-IR" sz="3200" dirty="0" smtClean="0">
                <a:cs typeface="B Nazanin" pitchFamily="2" charset="-78"/>
              </a:rPr>
              <a:t>همایش مسئولیت و سلامت اجتماعی به همت کرسی سلامت اجتماعی یونسکو در دانشگاه تهران و  مرکز آموزش‌های ضمن خدمت دانشگاه تهران و با حمایت کمیسیون ملی یونسکو– ایران در جهت اهداف برنامه سوم توسعه و مسئولیت‌پذیری اجتماعی، ۱۲ اسفند ۱۳۹۷ در دانشگاه تهران برگزار شد.</a:t>
            </a:r>
            <a:endParaRPr lang="fa-IR" sz="3200"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Nazanin" pitchFamily="2" charset="-78"/>
              </a:rPr>
              <a:t>برگزاری کارگاه</a:t>
            </a:r>
            <a:r>
              <a:rPr lang="fa-IR" sz="3600" b="1" dirty="0" smtClean="0">
                <a:cs typeface="B Nazanin" pitchFamily="2" charset="-78"/>
              </a:rPr>
              <a:t> ارتقا آگاهی بخشی مدیران مناطق ۲۲گانه شهرداری تهران</a:t>
            </a:r>
            <a:r>
              <a:rPr lang="fa-IR" sz="3600" dirty="0" smtClean="0">
                <a:cs typeface="B Nazanin" pitchFamily="2" charset="-78"/>
              </a:rPr>
              <a:t> اسفند 1397</a:t>
            </a:r>
            <a:endParaRPr lang="fa-IR" sz="3600" dirty="0">
              <a:cs typeface="B Nazanin" pitchFamily="2" charset="-78"/>
            </a:endParaRPr>
          </a:p>
        </p:txBody>
      </p:sp>
      <p:sp>
        <p:nvSpPr>
          <p:cNvPr id="3" name="Content Placeholder 2"/>
          <p:cNvSpPr>
            <a:spLocks noGrp="1"/>
          </p:cNvSpPr>
          <p:nvPr>
            <p:ph idx="1"/>
          </p:nvPr>
        </p:nvSpPr>
        <p:spPr/>
        <p:txBody>
          <a:bodyPr>
            <a:normAutofit/>
          </a:bodyPr>
          <a:lstStyle/>
          <a:p>
            <a:r>
              <a:rPr lang="fa-IR" dirty="0" smtClean="0">
                <a:cs typeface="B Nazanin" pitchFamily="2" charset="-78"/>
              </a:rPr>
              <a:t>پنل های تخصصی «ارتقا سلامت شهری از منظر برنامه مدیریت دگرگونی های اجتماعی یونسکو(</a:t>
            </a:r>
            <a:r>
              <a:rPr lang="en-US" dirty="0" smtClean="0">
                <a:cs typeface="B Nazanin" pitchFamily="2" charset="-78"/>
              </a:rPr>
              <a:t>MOST)» </a:t>
            </a:r>
            <a:r>
              <a:rPr lang="fa-IR" dirty="0" smtClean="0">
                <a:cs typeface="B Nazanin" pitchFamily="2" charset="-78"/>
              </a:rPr>
              <a:t>به سرپرستی شیدا مهنام، « ارتقا آگاهی بخشی مدیران حوزه سلامت درخصوص آخرین وضعیت آمارهای بین المللی مرتبط با سلامت شهری» به سرپرستی مهدی حسینیان سراجه لو و «نقش ارتقا هوش هیجانی مدیران در مدیریت سلامت شهری با استناد به تجارب موفق کشورهای پیشرو» به سرپرستی محمدباقر یزدی از بخش های این کارگاه بودند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661308"/>
          </a:xfrm>
        </p:spPr>
        <p:txBody>
          <a:bodyPr>
            <a:normAutofit fontScale="90000"/>
          </a:bodyPr>
          <a:lstStyle/>
          <a:p>
            <a:pPr algn="r"/>
            <a:r>
              <a:rPr lang="fa-IR" b="1" dirty="0" smtClean="0">
                <a:cs typeface="B Nazanin" pitchFamily="2" charset="-78"/>
              </a:rPr>
              <a:t>همکاری در برگزاری دومین کنگره بین المللی مددکاری اجتماعی و تاب آوری اجتماعی</a:t>
            </a:r>
            <a:br>
              <a:rPr lang="fa-IR" b="1"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p:txBody>
          <a:bodyPr>
            <a:normAutofit/>
          </a:bodyPr>
          <a:lstStyle/>
          <a:p>
            <a:r>
              <a:rPr lang="fa-IR" sz="3600" dirty="0" smtClean="0">
                <a:cs typeface="B Nazanin" pitchFamily="2" charset="-78"/>
              </a:rPr>
              <a:t>دومین کنگره بین المللی مددکاری اجتماعی و تاب آوری اجتماعی، سه شنبه ۲۰ فرودین ۱۳۹۸ به همت انجمن مددکاری ایران و همکاری و مشارکت کمیسیون ملی یونسکو – ایران و کمیته ملی مدیریت دگرگونی های اجتماعی این کمیسیون در سالن همایش باشگاه شماره یک شرکت نفت، برگزار شد.</a:t>
            </a:r>
            <a:endParaRPr lang="fa-IR" sz="3600"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cs typeface="B Nazanin" pitchFamily="2" charset="-78"/>
              </a:rPr>
              <a:t/>
            </a:r>
            <a:br>
              <a:rPr lang="fa-IR" dirty="0" smtClean="0">
                <a:cs typeface="B Nazanin" pitchFamily="2" charset="-78"/>
              </a:rPr>
            </a:br>
            <a:r>
              <a:rPr lang="fa-IR" b="1" dirty="0" smtClean="0">
                <a:cs typeface="B Nazanin" pitchFamily="2" charset="-78"/>
              </a:rPr>
              <a:t>اکران فیلم غلامرضا تختی با هدف </a:t>
            </a:r>
            <a:r>
              <a:rPr lang="fa-IR" b="1" dirty="0" smtClean="0">
                <a:cs typeface="B Nazanin" pitchFamily="2" charset="-78"/>
              </a:rPr>
              <a:t>ارتقای نقش مشارکت اجتماعی در بلایای طبیعی و </a:t>
            </a:r>
            <a:r>
              <a:rPr lang="fa-IR" b="1" dirty="0" smtClean="0">
                <a:cs typeface="B Nazanin" pitchFamily="2" charset="-78"/>
              </a:rPr>
              <a:t>کمک </a:t>
            </a:r>
            <a:r>
              <a:rPr lang="fa-IR" b="1" dirty="0" smtClean="0">
                <a:cs typeface="B Nazanin" pitchFamily="2" charset="-78"/>
              </a:rPr>
              <a:t>به آسیب دیدگان سیل در </a:t>
            </a:r>
            <a:r>
              <a:rPr lang="fa-IR" b="1" dirty="0" smtClean="0">
                <a:cs typeface="B Nazanin" pitchFamily="2" charset="-78"/>
              </a:rPr>
              <a:t>ایران </a:t>
            </a:r>
            <a:r>
              <a:rPr lang="fa-IR" b="1" dirty="0" smtClean="0">
                <a:cs typeface="B Nazanin" pitchFamily="2" charset="-78"/>
              </a:rPr>
              <a:t/>
            </a:r>
            <a:br>
              <a:rPr lang="fa-IR" b="1"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p:txBody>
          <a:bodyPr>
            <a:normAutofit fontScale="92500" lnSpcReduction="10000"/>
          </a:bodyPr>
          <a:lstStyle/>
          <a:p>
            <a:r>
              <a:rPr lang="fa-IR" dirty="0" smtClean="0">
                <a:cs typeface="B Nazanin" pitchFamily="2" charset="-78"/>
              </a:rPr>
              <a:t>مراسم اكران فيلم «غلامرضا تختی» با رويكرد كمك به آسيب ديدگان حادثه سيل، ۲۸ فروردین ۱۳۹۸ به همت وزارت ورزش و جوانان، کمیسیون صلح و ورزش کمیته ملی المپیک و با همکاری </a:t>
            </a:r>
            <a:r>
              <a:rPr lang="fa-IR" dirty="0" smtClean="0">
                <a:cs typeface="B Nazanin" pitchFamily="2" charset="-78"/>
              </a:rPr>
              <a:t>كميته </a:t>
            </a:r>
            <a:r>
              <a:rPr lang="fa-IR" dirty="0" smtClean="0">
                <a:cs typeface="B Nazanin" pitchFamily="2" charset="-78"/>
              </a:rPr>
              <a:t>ملي مديريت دگرگوني هاي اجتماعي </a:t>
            </a:r>
            <a:r>
              <a:rPr lang="fa-IR" dirty="0" smtClean="0">
                <a:cs typeface="B Nazanin" pitchFamily="2" charset="-78"/>
              </a:rPr>
              <a:t>علی الخصوص مدیریت خانم دکتر مولاوردی و جناب دکتر صابونچی نماینده سازمان هلال احمر و </a:t>
            </a:r>
            <a:r>
              <a:rPr lang="fa-IR" dirty="0" smtClean="0">
                <a:cs typeface="B Nazanin" pitchFamily="2" charset="-78"/>
              </a:rPr>
              <a:t>کمیته </a:t>
            </a:r>
            <a:r>
              <a:rPr lang="fa-IR" dirty="0" smtClean="0">
                <a:cs typeface="B Nazanin" pitchFamily="2" charset="-78"/>
              </a:rPr>
              <a:t>ملی ورزش و تربیت بدنی </a:t>
            </a:r>
            <a:r>
              <a:rPr lang="fa-IR" dirty="0" smtClean="0">
                <a:cs typeface="B Nazanin" pitchFamily="2" charset="-78"/>
              </a:rPr>
              <a:t> </a:t>
            </a:r>
            <a:r>
              <a:rPr lang="fa-IR" dirty="0" smtClean="0">
                <a:cs typeface="B Nazanin" pitchFamily="2" charset="-78"/>
              </a:rPr>
              <a:t>کمیسیون </a:t>
            </a:r>
            <a:r>
              <a:rPr lang="fa-IR" dirty="0" smtClean="0">
                <a:cs typeface="B Nazanin" pitchFamily="2" charset="-78"/>
              </a:rPr>
              <a:t>ملی یونسکو- </a:t>
            </a:r>
            <a:r>
              <a:rPr lang="fa-IR" dirty="0" smtClean="0">
                <a:cs typeface="B Nazanin" pitchFamily="2" charset="-78"/>
              </a:rPr>
              <a:t>ایران، کمیته </a:t>
            </a:r>
            <a:r>
              <a:rPr lang="fa-IR" dirty="0" smtClean="0">
                <a:cs typeface="B Nazanin" pitchFamily="2" charset="-78"/>
              </a:rPr>
              <a:t>ملی پارالمپیک </a:t>
            </a:r>
            <a:r>
              <a:rPr lang="fa-IR" dirty="0" smtClean="0">
                <a:cs typeface="B Nazanin" pitchFamily="2" charset="-78"/>
              </a:rPr>
              <a:t>در </a:t>
            </a:r>
            <a:r>
              <a:rPr lang="fa-IR" dirty="0" smtClean="0">
                <a:cs typeface="B Nazanin" pitchFamily="2" charset="-78"/>
              </a:rPr>
              <a:t> بازار بزرگ ایران و همزمان باهفته جهاني ورزش و روز ملي </a:t>
            </a:r>
            <a:r>
              <a:rPr lang="fa-IR" dirty="0" smtClean="0">
                <a:cs typeface="B Nazanin" pitchFamily="2" charset="-78"/>
              </a:rPr>
              <a:t>جوان  </a:t>
            </a:r>
            <a:r>
              <a:rPr lang="fa-IR" dirty="0" smtClean="0">
                <a:cs typeface="B Nazanin" pitchFamily="2" charset="-78"/>
              </a:rPr>
              <a:t>برگزار شد.</a:t>
            </a:r>
          </a:p>
          <a:p>
            <a:r>
              <a:rPr lang="fa-IR" dirty="0" smtClean="0">
                <a:cs typeface="B Nazanin" pitchFamily="2" charset="-78"/>
              </a:rPr>
              <a:t>شرکت کنندگان از مبلغ ۲۲ هزار تومان تا پنج میلیون تومان و کسبه و تجار بازار بزرگ ایران از ۱۵ تا۶۰ میلیون تومان کمک کردند و جمع کمک‌های مردمی به ۲ میلیارد و پانصد و سی میلیون  تومان رسید.</a:t>
            </a:r>
            <a:endParaRPr lang="fa-IR" dirty="0">
              <a:cs typeface="B Nazanin" pitchFamily="2" charset="-78"/>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Nazanin" pitchFamily="2" charset="-78"/>
              </a:rPr>
              <a:t>فعالیت های مطالعاتی انجام شده کمیته </a:t>
            </a:r>
            <a:r>
              <a:rPr lang="en-US" dirty="0" smtClean="0">
                <a:cs typeface="B Nazanin" pitchFamily="2" charset="-78"/>
              </a:rPr>
              <a:t>MOST</a:t>
            </a:r>
            <a:r>
              <a:rPr lang="fa-IR" dirty="0" smtClean="0">
                <a:cs typeface="B Nazanin" pitchFamily="2" charset="-78"/>
              </a:rPr>
              <a:t>:</a:t>
            </a:r>
            <a:br>
              <a:rPr lang="fa-IR"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p:txBody>
          <a:bodyPr>
            <a:normAutofit fontScale="92500"/>
          </a:bodyPr>
          <a:lstStyle/>
          <a:p>
            <a:r>
              <a:rPr lang="fa-IR" sz="3600" dirty="0" smtClean="0">
                <a:cs typeface="B Nazanin" pitchFamily="2" charset="-78"/>
              </a:rPr>
              <a:t> </a:t>
            </a:r>
            <a:r>
              <a:rPr lang="fa-IR" sz="3600" dirty="0" smtClean="0">
                <a:cs typeface="B Nazanin" pitchFamily="2" charset="-78"/>
              </a:rPr>
              <a:t>بررسی و اعلان نظر رسمی کمیته </a:t>
            </a:r>
            <a:r>
              <a:rPr lang="fa-IR" sz="3600" dirty="0" smtClean="0">
                <a:cs typeface="B Nazanin" pitchFamily="2" charset="-78"/>
              </a:rPr>
              <a:t>درخصوص </a:t>
            </a:r>
            <a:r>
              <a:rPr lang="fa-IR" sz="3600" dirty="0" smtClean="0">
                <a:cs typeface="B Nazanin" pitchFamily="2" charset="-78"/>
              </a:rPr>
              <a:t>اسناد مرتبط با </a:t>
            </a:r>
            <a:r>
              <a:rPr lang="fa-IR" sz="3600" dirty="0" smtClean="0">
                <a:cs typeface="B Nazanin" pitchFamily="2" charset="-78"/>
              </a:rPr>
              <a:t>فعالیتهای کمیته </a:t>
            </a:r>
            <a:r>
              <a:rPr lang="fa-IR" sz="3600" dirty="0" smtClean="0">
                <a:cs typeface="B Nazanin" pitchFamily="2" charset="-78"/>
              </a:rPr>
              <a:t>در 206 امین شورای </a:t>
            </a:r>
            <a:r>
              <a:rPr lang="fa-IR" sz="3600" dirty="0" smtClean="0">
                <a:cs typeface="B Nazanin" pitchFamily="2" charset="-78"/>
              </a:rPr>
              <a:t>اجرایی یونسکو </a:t>
            </a:r>
          </a:p>
          <a:p>
            <a:r>
              <a:rPr lang="fa-IR" sz="3600" dirty="0" smtClean="0">
                <a:cs typeface="B Nazanin" pitchFamily="2" charset="-78"/>
              </a:rPr>
              <a:t>بررسی و اعلان نظر رسمی کمیته </a:t>
            </a:r>
            <a:r>
              <a:rPr lang="fa-IR" sz="3600" dirty="0" smtClean="0">
                <a:cs typeface="B Nazanin" pitchFamily="2" charset="-78"/>
              </a:rPr>
              <a:t>درخصوص سند توانمندسازی افراد </a:t>
            </a:r>
            <a:r>
              <a:rPr lang="fa-IR" sz="3600" dirty="0" smtClean="0">
                <a:cs typeface="B Nazanin" pitchFamily="2" charset="-78"/>
              </a:rPr>
              <a:t>دارای معلولیت </a:t>
            </a:r>
            <a:r>
              <a:rPr lang="fa-IR" sz="3600" dirty="0" smtClean="0">
                <a:cs typeface="B Nazanin" pitchFamily="2" charset="-78"/>
              </a:rPr>
              <a:t>که در نسخه نهایی در سند بین المللی قید گردید</a:t>
            </a:r>
            <a:endParaRPr lang="fa-IR" sz="3600" dirty="0" smtClean="0">
              <a:cs typeface="B Nazanin" pitchFamily="2" charset="-78"/>
            </a:endParaRPr>
          </a:p>
          <a:p>
            <a:r>
              <a:rPr lang="fa-IR" sz="3600" dirty="0" smtClean="0">
                <a:cs typeface="B Nazanin" pitchFamily="2" charset="-78"/>
              </a:rPr>
              <a:t>بررسی و اعلان نظر رسمی کمیته </a:t>
            </a:r>
            <a:r>
              <a:rPr lang="fa-IR" sz="3600" dirty="0" smtClean="0">
                <a:cs typeface="B Nazanin" pitchFamily="2" charset="-78"/>
              </a:rPr>
              <a:t>درخصوص سند </a:t>
            </a:r>
            <a:r>
              <a:rPr lang="fa-IR" sz="3600" dirty="0" smtClean="0">
                <a:cs typeface="B Nazanin" pitchFamily="2" charset="-78"/>
              </a:rPr>
              <a:t>استراتژی یونسکو در </a:t>
            </a:r>
            <a:r>
              <a:rPr lang="fa-IR" sz="3600" dirty="0" smtClean="0">
                <a:cs typeface="B Nazanin" pitchFamily="2" charset="-78"/>
              </a:rPr>
              <a:t>برنامه مدیریت </a:t>
            </a:r>
            <a:r>
              <a:rPr lang="fa-IR" sz="3600" dirty="0" smtClean="0">
                <a:cs typeface="B Nazanin" pitchFamily="2" charset="-78"/>
              </a:rPr>
              <a:t>دگرگونی های اجتماعی </a:t>
            </a:r>
            <a:endParaRPr lang="fa-IR" sz="3600"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571636"/>
          </a:xfrm>
        </p:spPr>
        <p:txBody>
          <a:bodyPr>
            <a:normAutofit fontScale="90000"/>
          </a:bodyPr>
          <a:lstStyle/>
          <a:p>
            <a:pPr algn="r"/>
            <a:r>
              <a:rPr lang="fa-IR" sz="4000" b="1" dirty="0" smtClean="0">
                <a:cs typeface="B Nazanin" pitchFamily="2" charset="-78"/>
              </a:rPr>
              <a:t/>
            </a:r>
            <a:br>
              <a:rPr lang="fa-IR" sz="4000" b="1" dirty="0" smtClean="0">
                <a:cs typeface="B Nazanin" pitchFamily="2" charset="-78"/>
              </a:rPr>
            </a:br>
            <a:r>
              <a:rPr lang="fa-IR" sz="4000" b="1" dirty="0" smtClean="0">
                <a:cs typeface="B Nazanin" pitchFamily="2" charset="-78"/>
              </a:rPr>
              <a:t>همکاری در برگزاری پنل علمی تخصصی نقش شهرهای خلاق در ارتقا مشارکت شهروندی و توسعه تبادلات اقتصادی</a:t>
            </a:r>
            <a:r>
              <a:rPr lang="fa-IR" b="1" dirty="0" smtClean="0"/>
              <a:t/>
            </a:r>
            <a:br>
              <a:rPr lang="fa-IR" b="1" dirty="0" smtClean="0"/>
            </a:br>
            <a:endParaRPr lang="fa-IR" dirty="0"/>
          </a:p>
        </p:txBody>
      </p:sp>
      <p:sp>
        <p:nvSpPr>
          <p:cNvPr id="3" name="Content Placeholder 2"/>
          <p:cNvSpPr>
            <a:spLocks noGrp="1"/>
          </p:cNvSpPr>
          <p:nvPr>
            <p:ph idx="1"/>
          </p:nvPr>
        </p:nvSpPr>
        <p:spPr>
          <a:xfrm>
            <a:off x="457200" y="2000240"/>
            <a:ext cx="8229600" cy="4125923"/>
          </a:xfrm>
        </p:spPr>
        <p:txBody>
          <a:bodyPr/>
          <a:lstStyle/>
          <a:p>
            <a:r>
              <a:rPr lang="fa-IR" dirty="0" smtClean="0">
                <a:cs typeface="B Nazanin" pitchFamily="2" charset="-78"/>
              </a:rPr>
              <a:t>نشست تخصصی نقش شهرهای خلاق در ارتقا مشارکت شهروندی و توسعه تبادلات اقتصادی به دعوت شهرداری اصفهان و همکاری کمیسیون ملی یونسکو- ایران، اتاق بازرگانی اصفهان، شورای شهر اصفهان و همچنین حضور شهرداری رشت، در تاریخ 17 اردیبهشت 1397 در اتاق بازرگانی شهر اصفهان برگزار شد.</a:t>
            </a:r>
            <a:endParaRPr lang="fa-IR"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500306"/>
          </a:xfrm>
        </p:spPr>
        <p:txBody>
          <a:bodyPr>
            <a:normAutofit/>
          </a:bodyPr>
          <a:lstStyle/>
          <a:p>
            <a:pPr algn="r"/>
            <a:r>
              <a:rPr lang="fa-IR" sz="3600" b="1" dirty="0" smtClean="0">
                <a:cs typeface="B Nazanin" pitchFamily="2" charset="-78"/>
              </a:rPr>
              <a:t>همکاری در برگزاری سومین کنگره بین المللی توسعه روابط اقتصادی در حوزه گردشگری سلامت با محوریت کشورهای اسلامی</a:t>
            </a:r>
            <a:r>
              <a:rPr lang="fa-IR" b="1" dirty="0" smtClean="0"/>
              <a:t/>
            </a:r>
            <a:br>
              <a:rPr lang="fa-IR" b="1" dirty="0" smtClean="0"/>
            </a:br>
            <a:endParaRPr lang="fa-IR" dirty="0"/>
          </a:p>
        </p:txBody>
      </p:sp>
      <p:sp>
        <p:nvSpPr>
          <p:cNvPr id="3" name="Content Placeholder 2"/>
          <p:cNvSpPr>
            <a:spLocks noGrp="1"/>
          </p:cNvSpPr>
          <p:nvPr>
            <p:ph idx="1"/>
          </p:nvPr>
        </p:nvSpPr>
        <p:spPr/>
        <p:txBody>
          <a:bodyPr/>
          <a:lstStyle/>
          <a:p>
            <a:r>
              <a:rPr lang="fa-IR" dirty="0" smtClean="0">
                <a:cs typeface="B Nazanin" pitchFamily="2" charset="-78"/>
              </a:rPr>
              <a:t>سومین کنگره بین المللی توسعه روابط اقتصادی در حوزه گردشگری سلامت با محوریت کشورهای اسلامی توسط مرکز توسعه گردشگری سلامت کشورهای اسلامی و با همکاری وزارت بهداشت، درمان و آموزش پزشکی، کمیسیون ملی یونسکو- ایران، و سایر تشکل های دولتی و غیردولتی فعال در این حوزه در تاریخ 20 و 21 اردیبهشت 1397در تهران، مرکز همایش های بین المللی صدا و سیما، به ریاست دکتر علیرضا زالی برگزار شد.</a:t>
            </a:r>
            <a:endParaRPr lang="fa-IR"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pPr algn="r"/>
            <a:r>
              <a:rPr lang="fa-IR" sz="4000" b="1" dirty="0" smtClean="0">
                <a:cs typeface="B Nazanin" pitchFamily="2" charset="-78"/>
              </a:rPr>
              <a:t/>
            </a:r>
            <a:br>
              <a:rPr lang="fa-IR" sz="4000" b="1" dirty="0" smtClean="0">
                <a:cs typeface="B Nazanin" pitchFamily="2" charset="-78"/>
              </a:rPr>
            </a:br>
            <a:r>
              <a:rPr lang="fa-IR" sz="4000" b="1" dirty="0" smtClean="0">
                <a:cs typeface="B Nazanin" pitchFamily="2" charset="-78"/>
              </a:rPr>
              <a:t>همراهی در افتتاح اولین کتابخانه اتیسم در ایران با حضور نماینده کمیسیون ملی یونسکو-ایران </a:t>
            </a:r>
            <a:r>
              <a:rPr lang="fa-IR" b="1" dirty="0" smtClean="0"/>
              <a:t/>
            </a:r>
            <a:br>
              <a:rPr lang="fa-IR" b="1" dirty="0" smtClean="0"/>
            </a:br>
            <a:endParaRPr lang="fa-IR" dirty="0"/>
          </a:p>
        </p:txBody>
      </p:sp>
      <p:sp>
        <p:nvSpPr>
          <p:cNvPr id="3" name="Content Placeholder 2"/>
          <p:cNvSpPr>
            <a:spLocks noGrp="1"/>
          </p:cNvSpPr>
          <p:nvPr>
            <p:ph idx="1"/>
          </p:nvPr>
        </p:nvSpPr>
        <p:spPr/>
        <p:txBody>
          <a:bodyPr/>
          <a:lstStyle/>
          <a:p>
            <a:r>
              <a:rPr lang="fa-IR" dirty="0" smtClean="0">
                <a:cs typeface="B Nazanin" pitchFamily="2" charset="-78"/>
              </a:rPr>
              <a:t>اولین کتابخانه اتیسم ایران به همت انجمن اتیسم ایران و پدرام میرعظیمی جوان دارای اتیسم در تهران، اول خرداد 1397 افتتاح شد. در این مراسم دکتر شیدا مهنام، مدیر گروه علوم اجتماعی و انسانی کمیسیون ملی یونسکو- ایران، سعیده صالح‌غفاری، مدیرعامل انجمن اتیسم ایران، صفاریان، نماینده سازمان بهزیستی و صفری، نماینده حوزه سلامت شهرداری حضور داشتند.</a:t>
            </a:r>
            <a:endParaRPr lang="fa-IR" dirty="0">
              <a:cs typeface="B Nazanin" pitchFamily="2" charset="-78"/>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714512"/>
          </a:xfrm>
        </p:spPr>
        <p:txBody>
          <a:bodyPr>
            <a:noAutofit/>
          </a:bodyPr>
          <a:lstStyle/>
          <a:p>
            <a:pPr algn="r"/>
            <a:r>
              <a:rPr lang="fa-IR" sz="3600" b="1" dirty="0" smtClean="0">
                <a:cs typeface="B Nazanin" pitchFamily="2" charset="-78"/>
              </a:rPr>
              <a:t>همکاری در برگزاری نشست تخصصی دیپلماسی شهری در حوزه ملی در مرکز اطلاع رسانی و امور بین الملل وزارت کشور</a:t>
            </a:r>
            <a:br>
              <a:rPr lang="fa-IR" sz="3600" b="1" dirty="0" smtClean="0">
                <a:cs typeface="B Nazanin" pitchFamily="2" charset="-78"/>
              </a:rPr>
            </a:br>
            <a:endParaRPr lang="fa-IR" sz="3600" dirty="0">
              <a:cs typeface="B Nazanin" pitchFamily="2" charset="-78"/>
            </a:endParaRPr>
          </a:p>
        </p:txBody>
      </p:sp>
      <p:sp>
        <p:nvSpPr>
          <p:cNvPr id="3" name="Content Placeholder 2"/>
          <p:cNvSpPr>
            <a:spLocks noGrp="1"/>
          </p:cNvSpPr>
          <p:nvPr>
            <p:ph idx="1"/>
          </p:nvPr>
        </p:nvSpPr>
        <p:spPr/>
        <p:txBody>
          <a:bodyPr/>
          <a:lstStyle/>
          <a:p>
            <a:r>
              <a:rPr lang="fa-IR" dirty="0" smtClean="0">
                <a:cs typeface="B Nazanin" pitchFamily="2" charset="-78"/>
              </a:rPr>
              <a:t>نشست تخصصی دیپلماسی شهری در حوزه ملی، 24 اردیبهشت 1397در تالار پیامبر اعظم وزارت کشور و با حضور دکتر سید رمضان شجاعی کیاسری، رئیس مرکز اطلاع رسانی و امور بین الملل وزارت کشور، </a:t>
            </a:r>
            <a:r>
              <a:rPr lang="fa-IR" dirty="0" smtClean="0">
                <a:cs typeface="B Nazanin" pitchFamily="2" charset="-78"/>
              </a:rPr>
              <a:t>دبیرکل کمیسیون، </a:t>
            </a:r>
            <a:r>
              <a:rPr lang="fa-IR" dirty="0" smtClean="0">
                <a:cs typeface="B Nazanin" pitchFamily="2" charset="-78"/>
              </a:rPr>
              <a:t>برخی </a:t>
            </a:r>
            <a:r>
              <a:rPr lang="fa-IR" dirty="0" smtClean="0">
                <a:cs typeface="B Nazanin" pitchFamily="2" charset="-78"/>
              </a:rPr>
              <a:t>از شهرداران کلان شهرهای ایران مانند اصفهان، رشت، مشهد و یزد و همچنین با حضور نمایندگان وزارت امور خارجه، استانداری تهران، ریاست جمهوری، انجمن های فعال در این حوزه و انجمن بین المللی خواهرخواندگی شهری برگزار شد.</a:t>
            </a:r>
            <a:endParaRPr lang="fa-IR" dirty="0">
              <a:cs typeface="B Nazanin" pitchFamily="2" charset="-78"/>
            </a:endParaRPr>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b="1" dirty="0" smtClean="0">
                <a:cs typeface="B Nazanin" pitchFamily="2" charset="-78"/>
              </a:rPr>
              <a:t>برگزاری مراسم بزرگداشت روز جهانی جوان</a:t>
            </a:r>
            <a:br>
              <a:rPr lang="fa-IR" sz="3600" b="1" dirty="0" smtClean="0">
                <a:cs typeface="B Nazanin" pitchFamily="2" charset="-78"/>
              </a:rPr>
            </a:br>
            <a:endParaRPr lang="fa-IR" sz="3600" dirty="0">
              <a:cs typeface="B Nazanin" pitchFamily="2" charset="-78"/>
            </a:endParaRPr>
          </a:p>
        </p:txBody>
      </p:sp>
      <p:sp>
        <p:nvSpPr>
          <p:cNvPr id="3" name="Content Placeholder 2"/>
          <p:cNvSpPr>
            <a:spLocks noGrp="1"/>
          </p:cNvSpPr>
          <p:nvPr>
            <p:ph idx="1"/>
          </p:nvPr>
        </p:nvSpPr>
        <p:spPr/>
        <p:txBody>
          <a:bodyPr>
            <a:normAutofit fontScale="92500" lnSpcReduction="20000"/>
          </a:bodyPr>
          <a:lstStyle/>
          <a:p>
            <a:r>
              <a:rPr lang="fa-IR" b="1" dirty="0" smtClean="0">
                <a:cs typeface="B Nazanin" pitchFamily="2" charset="-78"/>
              </a:rPr>
              <a:t>آیین بزرگداشت روز جهانی جوان با موضوع «فضاهای مناسب برای جوانان» با همکاری وزارت ورزش و جوانان، کمیسیون ملی یونسکو ایران، دفتر منطقه‌ای یونسکو در تهران و دفتر یونیسف درتهران،  ۲۱ مرداد ۱۳۹۷ برگزار شد.</a:t>
            </a:r>
            <a:r>
              <a:rPr lang="fa-IR" dirty="0" smtClean="0">
                <a:cs typeface="B Nazanin" pitchFamily="2" charset="-78"/>
              </a:rPr>
              <a:t> این مراسم با حضور مهندس تندگویان، معاون امور ساماندهی جوانان وزارت ورزش و جوانان، دکتر احمدی، معاون فرهنگی، آموزشی و پژوهش وزارت ورزش و جوانان، دکتر مهنام، مدیر گروه علوم اجتماعی و انسانی کمیسیون ملی  یونسکو– ایران، دکتر نامور مطلق، مدیر گروه فرهنگ کمیسیون ملی یونسکو- ایران، خانم سلطان زاده، سرپرست دفتر منطقه‌ای یونسکو در تهران، دکتر الصائجی جودان، نماینده صندوق جمعیت سازمان ملل متحد در ایران، دکتر ویل پارکس، نماینده صندوق کودکان سازمان ملل متحد در ایران و آقای گواک کاردار از سفارت کره جنوبی، در سالن همایش های مجموعه فرهنگی- ورزشی انقلاب برپا شد.</a:t>
            </a:r>
          </a:p>
          <a:p>
            <a:endParaRPr lang="fa-IR" dirty="0">
              <a:cs typeface="B Nazanin" pitchFamily="2" charset="-78"/>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b="1" dirty="0" smtClean="0">
                <a:cs typeface="B Nazanin" pitchFamily="2" charset="-78"/>
              </a:rPr>
              <a:t>برگزاری نشست تخصصی کارآفرینی، جوانان و مشارکت اجتماعی</a:t>
            </a:r>
            <a:br>
              <a:rPr lang="fa-IR" sz="3600" b="1" dirty="0" smtClean="0">
                <a:cs typeface="B Nazanin" pitchFamily="2" charset="-78"/>
              </a:rPr>
            </a:br>
            <a:endParaRPr lang="fa-IR" sz="3600" dirty="0">
              <a:cs typeface="B Nazanin" pitchFamily="2" charset="-78"/>
            </a:endParaRPr>
          </a:p>
        </p:txBody>
      </p:sp>
      <p:sp>
        <p:nvSpPr>
          <p:cNvPr id="3" name="Content Placeholder 2"/>
          <p:cNvSpPr>
            <a:spLocks noGrp="1"/>
          </p:cNvSpPr>
          <p:nvPr>
            <p:ph idx="1"/>
          </p:nvPr>
        </p:nvSpPr>
        <p:spPr/>
        <p:txBody>
          <a:bodyPr/>
          <a:lstStyle/>
          <a:p>
            <a:r>
              <a:rPr lang="fa-IR" dirty="0" smtClean="0">
                <a:cs typeface="B Nazanin" pitchFamily="2" charset="-78"/>
              </a:rPr>
              <a:t>نشست تخصصی کارآفرینی، جوانان و مشارکت اجتماعی باحضور زهرا اخوان نسب، رئیس شورای عالی بانوان اتاق بازرگانی اصفهان، نمایندگان شورای اسلامی شهر اصفهان، نمایندگان شهرداری و سایر نهادهای دولتی و غیردولتی وجوانان و کارآفرینان اصفهان، ۵ شهریور ۱۳۹۷ در سالن اجتماعات اتاق بازرگانی، صنایع و معادن اصفهان برگزار شد.</a:t>
            </a:r>
          </a:p>
          <a:p>
            <a:endParaRPr lang="fa-IR" dirty="0">
              <a:cs typeface="B Nazanin" pitchFamily="2" charset="-78"/>
            </a:endParaRPr>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Nazanin" pitchFamily="2" charset="-78"/>
              </a:rPr>
              <a:t>برگزاری جشنواره نقاشی زیر چتر صلح برای کودکان</a:t>
            </a:r>
            <a:endParaRPr lang="fa-IR" sz="3600" dirty="0">
              <a:cs typeface="B Nazanin" pitchFamily="2" charset="-78"/>
            </a:endParaRPr>
          </a:p>
        </p:txBody>
      </p:sp>
      <p:sp>
        <p:nvSpPr>
          <p:cNvPr id="3" name="Content Placeholder 2"/>
          <p:cNvSpPr>
            <a:spLocks noGrp="1"/>
          </p:cNvSpPr>
          <p:nvPr>
            <p:ph idx="1"/>
          </p:nvPr>
        </p:nvSpPr>
        <p:spPr/>
        <p:txBody>
          <a:bodyPr>
            <a:normAutofit lnSpcReduction="10000"/>
          </a:bodyPr>
          <a:lstStyle/>
          <a:p>
            <a:r>
              <a:rPr lang="fa-IR" sz="3600" dirty="0" smtClean="0">
                <a:cs typeface="B Nazanin" pitchFamily="2" charset="-78"/>
              </a:rPr>
              <a:t>نشست تخصصی کارشناسی آثار منتخب جشنواره زیر چتر صلح به همت </a:t>
            </a:r>
            <a:r>
              <a:rPr lang="fa-IR" sz="3600" dirty="0" smtClean="0">
                <a:cs typeface="B Nazanin" pitchFamily="2" charset="-78"/>
              </a:rPr>
              <a:t>کمیسیون </a:t>
            </a:r>
            <a:r>
              <a:rPr lang="fa-IR" sz="3600" dirty="0" smtClean="0">
                <a:cs typeface="B Nazanin" pitchFamily="2" charset="-78"/>
              </a:rPr>
              <a:t>ملی </a:t>
            </a:r>
            <a:r>
              <a:rPr lang="fa-IR" sz="3600" dirty="0" smtClean="0">
                <a:cs typeface="B Nazanin" pitchFamily="2" charset="-78"/>
              </a:rPr>
              <a:t>یونسکو-ایران و انجمن علمی مطالعات صلح </a:t>
            </a:r>
            <a:r>
              <a:rPr lang="fa-IR" sz="3600" dirty="0" smtClean="0">
                <a:cs typeface="B Nazanin" pitchFamily="2" charset="-78"/>
              </a:rPr>
              <a:t>در تاریخ یکشنبه </a:t>
            </a:r>
            <a:r>
              <a:rPr lang="fa-IR" sz="3600" dirty="0" smtClean="0">
                <a:cs typeface="B Nazanin" pitchFamily="2" charset="-78"/>
              </a:rPr>
              <a:t>۱۵ مهر ۱۳۹۷ </a:t>
            </a:r>
            <a:r>
              <a:rPr lang="fa-IR" sz="3600" dirty="0" smtClean="0">
                <a:cs typeface="B Nazanin" pitchFamily="2" charset="-78"/>
              </a:rPr>
              <a:t>با حضور کارشناسان متخصص در حوزه رودر </a:t>
            </a:r>
            <a:r>
              <a:rPr lang="fa-IR" sz="3600" dirty="0" smtClean="0">
                <a:cs typeface="B Nazanin" pitchFamily="2" charset="-78"/>
              </a:rPr>
              <a:t>سالن اجتماعات کمیسیون ملی یونسکو برگزار شد</a:t>
            </a:r>
            <a:r>
              <a:rPr lang="fa-IR" sz="3600" dirty="0" smtClean="0">
                <a:cs typeface="B Nazanin" pitchFamily="2" charset="-78"/>
              </a:rPr>
              <a:t>.</a:t>
            </a:r>
          </a:p>
          <a:p>
            <a:r>
              <a:rPr lang="fa-IR" sz="3600" dirty="0" smtClean="0">
                <a:cs typeface="B Nazanin" pitchFamily="2" charset="-78"/>
              </a:rPr>
              <a:t>برگزاری جشنواره اصلی با همکاری دست اندرکاران کارشناس در حوزه کودک و مطالعات صلح در مجموعه اپارک</a:t>
            </a:r>
            <a:endParaRPr lang="fa-IR" sz="3600" dirty="0">
              <a:cs typeface="B Nazanin" pitchFamily="2" charset="-78"/>
            </a:endParaRPr>
          </a:p>
        </p:txBody>
      </p:sp>
    </p:spTree>
  </p:cSld>
  <p:clrMapOvr>
    <a:masterClrMapping/>
  </p:clrMapOvr>
  <p:transition>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b="1" dirty="0" smtClean="0">
                <a:cs typeface="B Nazanin" pitchFamily="2" charset="-78"/>
              </a:rPr>
              <a:t>همکاری در برگزاری چهاردهمین همایش ملی حقوق شهروندی و حقوق کودک</a:t>
            </a:r>
            <a:br>
              <a:rPr lang="fa-IR" sz="3600" b="1" dirty="0" smtClean="0">
                <a:cs typeface="B Nazanin" pitchFamily="2" charset="-78"/>
              </a:rPr>
            </a:br>
            <a:endParaRPr lang="fa-IR" sz="3600" dirty="0">
              <a:cs typeface="B Nazanin" pitchFamily="2" charset="-78"/>
            </a:endParaRPr>
          </a:p>
        </p:txBody>
      </p:sp>
      <p:sp>
        <p:nvSpPr>
          <p:cNvPr id="3" name="Content Placeholder 2"/>
          <p:cNvSpPr>
            <a:spLocks noGrp="1"/>
          </p:cNvSpPr>
          <p:nvPr>
            <p:ph idx="1"/>
          </p:nvPr>
        </p:nvSpPr>
        <p:spPr/>
        <p:txBody>
          <a:bodyPr>
            <a:normAutofit/>
          </a:bodyPr>
          <a:lstStyle/>
          <a:p>
            <a:r>
              <a:rPr lang="fa-IR" dirty="0" smtClean="0">
                <a:cs typeface="B Nazanin" pitchFamily="2" charset="-78"/>
              </a:rPr>
              <a:t>چهاردهمین همایش ملی “حقوق شهروندی و حقوق کودک” به کوشش وزارت دادگستری، معاونت حقوق بشر و امور بین الملل و دانشگاه خوارزمی و با همکاری کمیسیون ملی یونسکو- ایران، برگزار گردید</a:t>
            </a:r>
          </a:p>
          <a:p>
            <a:r>
              <a:rPr lang="fa-IR" dirty="0" smtClean="0">
                <a:cs typeface="B Nazanin" pitchFamily="2" charset="-78"/>
              </a:rPr>
              <a:t>محورهای این همایش که ۱۷ مهر ۱۳۹۷ از ساعت ۸ الی ۱۲ در دانشگاه خوارزمی، برگزار شد، درباره کودکان و حق بر صلح و آموزش، عدالت کیفری کودکان و نوجوانان، حمایت قانونی از کودکان کار و خیابان و تراوایی حقوق شهروندی و حقوق کودک بود</a:t>
            </a:r>
          </a:p>
          <a:p>
            <a:endParaRPr lang="fa-IR" dirty="0">
              <a:cs typeface="B Nazanin" pitchFamily="2" charset="-78"/>
            </a:endParaRPr>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282</TotalTime>
  <Words>1269</Words>
  <Application>Microsoft Office PowerPoint</Application>
  <PresentationFormat>On-screen Show (4:3)</PresentationFormat>
  <Paragraphs>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بنام خداوند بخشنده مهربان </vt:lpstr>
      <vt:lpstr> همکاری در برگزاری پنل علمی تخصصی نقش شهرهای خلاق در ارتقا مشارکت شهروندی و توسعه تبادلات اقتصادی </vt:lpstr>
      <vt:lpstr>همکاری در برگزاری سومین کنگره بین المللی توسعه روابط اقتصادی در حوزه گردشگری سلامت با محوریت کشورهای اسلامی </vt:lpstr>
      <vt:lpstr> همراهی در افتتاح اولین کتابخانه اتیسم در ایران با حضور نماینده کمیسیون ملی یونسکو-ایران  </vt:lpstr>
      <vt:lpstr>همکاری در برگزاری نشست تخصصی دیپلماسی شهری در حوزه ملی در مرکز اطلاع رسانی و امور بین الملل وزارت کشور </vt:lpstr>
      <vt:lpstr>برگزاری مراسم بزرگداشت روز جهانی جوان </vt:lpstr>
      <vt:lpstr>برگزاری نشست تخصصی کارآفرینی، جوانان و مشارکت اجتماعی </vt:lpstr>
      <vt:lpstr>برگزاری جشنواره نقاشی زیر چتر صلح برای کودکان</vt:lpstr>
      <vt:lpstr>همکاری در برگزاری چهاردهمین همایش ملی حقوق شهروندی و حقوق کودک </vt:lpstr>
      <vt:lpstr>همکاری در برگزاری نشست تخصصی آگاهی ‌بخشی در خصوص سرطان پستان </vt:lpstr>
      <vt:lpstr>همکاری در برگزاری نشست علمي تخصصي «مديريت خطر پذيري و كاهش خسارات ناشي از سوانح طبيعيو آموزش های شهروندی»  </vt:lpstr>
      <vt:lpstr>حضور در سومین نشست کشوری «دستیاران ویژه حقوق شهروندی دستگاه‌های اجرایی و اولین نشست رابطین امور حقوق شهروندی دانشگاه‌ها و پژوهشگاه‌ها»23 آبان 1397 </vt:lpstr>
      <vt:lpstr>همکاری و حضور در مراسم اختتامیه سومین جشنواره ملی و کنگره بین‌المللی علوم و فناوری‌های سلول‌های بنیادین و پزشکی بازساختی </vt:lpstr>
      <vt:lpstr>حضور نماینده کمیسیون ملی یونسکو- ایران در اولین سمینار تخصصی هنر و سلامت   </vt:lpstr>
      <vt:lpstr> همکاری در برگزاری همایش مسئولیت و سلامت اجتماعی در دانشگاه تهران  </vt:lpstr>
      <vt:lpstr>برگزاری کارگاه ارتقا آگاهی بخشی مدیران مناطق ۲۲گانه شهرداری تهران اسفند 1397</vt:lpstr>
      <vt:lpstr>همکاری در برگزاری دومین کنگره بین المللی مددکاری اجتماعی و تاب آوری اجتماعی </vt:lpstr>
      <vt:lpstr> اکران فیلم غلامرضا تختی با هدف ارتقای نقش مشارکت اجتماعی در بلایای طبیعی و کمک به آسیب دیدگان سیل در ایران  </vt:lpstr>
      <vt:lpstr>فعالیت های مطالعاتی انجام شده کمیته MOST: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فعالیت های گروه علوم اجتماعی و انسانی کمیسیون ملی یونسکو-ایران با همکاری کمیته ملی مدیریت دگرگونی های اجتماعی (MOST)</dc:title>
  <dc:creator>ici</dc:creator>
  <cp:lastModifiedBy>PARAND</cp:lastModifiedBy>
  <cp:revision>30</cp:revision>
  <dcterms:created xsi:type="dcterms:W3CDTF">2019-06-19T06:47:14Z</dcterms:created>
  <dcterms:modified xsi:type="dcterms:W3CDTF">2019-06-23T08:17:32Z</dcterms:modified>
</cp:coreProperties>
</file>