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6" r:id="rId3"/>
    <p:sldId id="273" r:id="rId4"/>
    <p:sldId id="257" r:id="rId5"/>
    <p:sldId id="258" r:id="rId6"/>
    <p:sldId id="263" r:id="rId7"/>
    <p:sldId id="259" r:id="rId8"/>
    <p:sldId id="277" r:id="rId9"/>
    <p:sldId id="278" r:id="rId10"/>
    <p:sldId id="260" r:id="rId11"/>
    <p:sldId id="262" r:id="rId12"/>
    <p:sldId id="281" r:id="rId13"/>
    <p:sldId id="282" r:id="rId14"/>
    <p:sldId id="261" r:id="rId15"/>
    <p:sldId id="283" r:id="rId16"/>
    <p:sldId id="285" r:id="rId17"/>
    <p:sldId id="286" r:id="rId18"/>
    <p:sldId id="274" r:id="rId19"/>
    <p:sldId id="275" r:id="rId20"/>
    <p:sldId id="289" r:id="rId21"/>
    <p:sldId id="288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7A95A-418C-4ED3-8084-67C55EAB96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B0E504AF-CB7D-4D61-9822-C9C5B820E021}" type="pres">
      <dgm:prSet presAssocID="{9A17A95A-418C-4ED3-8084-67C55EAB96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A286FD7-22CF-4285-9D0D-8C17BBE7D83E}" type="presOf" srcId="{9A17A95A-418C-4ED3-8084-67C55EAB96E8}" destId="{B0E504AF-CB7D-4D61-9822-C9C5B820E0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C812-6F9D-4EB5-8082-B32C32F928A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8EAF8-B1E6-4ED0-9B66-EA16A0DA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8EAF8-B1E6-4ED0-9B66-EA16A0DAB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2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8EAF8-B1E6-4ED0-9B66-EA16A0DABF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BA4616-6D07-4B21-B837-BC671BFA3EA1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3D7B62-E201-44C2-B1B7-B9BF2853B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5400" b="1" dirty="0" smtClean="0">
                <a:solidFill>
                  <a:srgbClr val="92D050"/>
                </a:solidFill>
                <a:latin typeface="_MRT_Win2Farsi_3" pitchFamily="2" charset="0"/>
                <a:cs typeface="B Mitra" panose="00000400000000000000" pitchFamily="2" charset="-78"/>
              </a:rPr>
              <a:t>بسم الله الرحمان الرحیم</a:t>
            </a:r>
            <a:endParaRPr lang="en-US" sz="5400" b="1" dirty="0">
              <a:solidFill>
                <a:srgbClr val="92D050"/>
              </a:solidFill>
              <a:latin typeface="_MRT_Win2Farsi_3" pitchFamily="2" charset="0"/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82880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fa-IR" sz="54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نقش دیپلماسی فرهنگی برتببین رابطه صلح وایثار درجوامع جهانی</a:t>
            </a:r>
            <a:endParaRPr lang="en-US" sz="5400" b="1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fa-IR" sz="3600" dirty="0" smtClean="0">
                <a:cs typeface="B Titr" panose="00000700000000000000" pitchFamily="2" charset="-78"/>
              </a:rPr>
              <a:t>تایلر:</a:t>
            </a:r>
            <a:r>
              <a:rPr lang="ar-SA" sz="3600" dirty="0" smtClean="0">
                <a:cs typeface="B Titr" panose="00000700000000000000" pitchFamily="2" charset="-78"/>
              </a:rPr>
              <a:t>فرهنگ </a:t>
            </a:r>
            <a:r>
              <a:rPr lang="ar-SA" sz="3600" dirty="0">
                <a:cs typeface="B Titr" panose="00000700000000000000" pitchFamily="2" charset="-78"/>
              </a:rPr>
              <a:t>یا تمدن کلیت پیچیده ودرهم تنیده ایست که شامل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دانش</a:t>
            </a:r>
            <a:r>
              <a:rPr lang="ar-SA" sz="3600" dirty="0">
                <a:cs typeface="B Titr" panose="00000700000000000000" pitchFamily="2" charset="-78"/>
              </a:rPr>
              <a:t>،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باورها</a:t>
            </a:r>
            <a:r>
              <a:rPr lang="ar-SA" sz="3600" dirty="0">
                <a:cs typeface="B Titr" panose="00000700000000000000" pitchFamily="2" charset="-78"/>
              </a:rPr>
              <a:t>،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هنر</a:t>
            </a:r>
            <a:r>
              <a:rPr lang="ar-SA" sz="3600" dirty="0">
                <a:cs typeface="B Titr" panose="00000700000000000000" pitchFamily="2" charset="-78"/>
              </a:rPr>
              <a:t>،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اخلاقیات</a:t>
            </a:r>
            <a:r>
              <a:rPr lang="ar-SA" sz="3600" dirty="0">
                <a:cs typeface="B Titr" panose="00000700000000000000" pitchFamily="2" charset="-78"/>
              </a:rPr>
              <a:t>،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قانون</a:t>
            </a:r>
            <a:r>
              <a:rPr lang="ar-SA" sz="3600" dirty="0">
                <a:cs typeface="B Titr" panose="00000700000000000000" pitchFamily="2" charset="-78"/>
              </a:rPr>
              <a:t>،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آداب وسنن </a:t>
            </a:r>
            <a:r>
              <a:rPr lang="ar-SA" sz="3600" dirty="0">
                <a:cs typeface="B Titr" panose="00000700000000000000" pitchFamily="2" charset="-78"/>
              </a:rPr>
              <a:t>وتوانایی بودن است که از میان اصولی کلی شناخته می شود وموضوعی مناسب </a:t>
            </a:r>
            <a:r>
              <a:rPr lang="fa-IR" sz="3600" dirty="0" smtClean="0">
                <a:cs typeface="B Titr" panose="00000700000000000000" pitchFamily="2" charset="-78"/>
              </a:rPr>
              <a:t>ا</a:t>
            </a:r>
            <a:r>
              <a:rPr lang="ar-SA" sz="3600" dirty="0" smtClean="0">
                <a:cs typeface="B Titr" panose="00000700000000000000" pitchFamily="2" charset="-78"/>
              </a:rPr>
              <a:t>ست </a:t>
            </a:r>
            <a:r>
              <a:rPr lang="ar-SA" sz="3600" dirty="0">
                <a:cs typeface="B Titr" panose="00000700000000000000" pitchFamily="2" charset="-78"/>
              </a:rPr>
              <a:t>برای مطالعه </a:t>
            </a:r>
            <a:r>
              <a:rPr lang="ar-SA" sz="3600" dirty="0" smtClean="0">
                <a:cs typeface="B Titr" panose="00000700000000000000" pitchFamily="2" charset="-78"/>
              </a:rPr>
              <a:t>قوا</a:t>
            </a:r>
            <a:r>
              <a:rPr lang="fa-IR" sz="3600" dirty="0" smtClean="0">
                <a:cs typeface="B Titr" panose="00000700000000000000" pitchFamily="2" charset="-78"/>
              </a:rPr>
              <a:t>ن</a:t>
            </a:r>
            <a:r>
              <a:rPr lang="ar-SA" sz="3600" dirty="0" smtClean="0">
                <a:cs typeface="B Titr" panose="00000700000000000000" pitchFamily="2" charset="-78"/>
              </a:rPr>
              <a:t>ین </a:t>
            </a:r>
            <a:r>
              <a:rPr lang="ar-SA" sz="3600" dirty="0">
                <a:cs typeface="B Titr" panose="00000700000000000000" pitchFamily="2" charset="-78"/>
              </a:rPr>
              <a:t>حاکم واعمال واندیشه های </a:t>
            </a:r>
            <a:r>
              <a:rPr lang="ar-SA" sz="3600" dirty="0" smtClean="0">
                <a:cs typeface="B Titr" panose="00000700000000000000" pitchFamily="2" charset="-78"/>
              </a:rPr>
              <a:t>انسان</a:t>
            </a:r>
            <a:r>
              <a:rPr lang="fa-IR" sz="3600" dirty="0" smtClean="0">
                <a:cs typeface="B Titr" panose="00000700000000000000" pitchFamily="2" charset="-78"/>
              </a:rPr>
              <a:t>. </a:t>
            </a:r>
            <a:r>
              <a:rPr lang="en-US" sz="3600" b="1" dirty="0" smtClean="0">
                <a:cs typeface="B Titr" panose="00000700000000000000" pitchFamily="2" charset="-78"/>
              </a:rPr>
              <a:t> </a:t>
            </a:r>
          </a:p>
          <a:p>
            <a:pPr algn="just" rtl="1"/>
            <a:r>
              <a:rPr lang="en-US" sz="3600" b="1" dirty="0" smtClean="0">
                <a:cs typeface="B Titr" panose="00000700000000000000" pitchFamily="2" charset="-78"/>
              </a:rPr>
              <a:t> </a:t>
            </a:r>
            <a:endParaRPr lang="en-US" sz="36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فرهنگ</a:t>
            </a:r>
            <a:endParaRPr lang="en-US" sz="60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dirty="0">
                <a:solidFill>
                  <a:srgbClr val="00B050"/>
                </a:solidFill>
                <a:cs typeface="B Titr" panose="00000700000000000000" pitchFamily="2" charset="-78"/>
              </a:rPr>
              <a:t>توجه مسلمانان </a:t>
            </a:r>
            <a:r>
              <a:rPr lang="fa-IR" sz="2800" dirty="0" smtClean="0">
                <a:cs typeface="B Titr" panose="00000700000000000000" pitchFamily="2" charset="-78"/>
              </a:rPr>
              <a:t>1-ب</a:t>
            </a:r>
            <a:r>
              <a:rPr lang="ar-SA" sz="2800" dirty="0" smtClean="0">
                <a:cs typeface="B Titr" panose="00000700000000000000" pitchFamily="2" charset="-78"/>
              </a:rPr>
              <a:t>ه </a:t>
            </a:r>
            <a:r>
              <a:rPr lang="ar-SA" sz="2800" dirty="0">
                <a:cs typeface="B Titr" panose="00000700000000000000" pitchFamily="2" charset="-78"/>
              </a:rPr>
              <a:t>مبانی قرآنی دررواج فرهنگ دینی ، به منظورکاهش درگيري ها و اختلافات و برادر کشي ها </a:t>
            </a:r>
            <a:r>
              <a:rPr lang="ar-SA" sz="2800" dirty="0" smtClean="0">
                <a:cs typeface="B Titr" panose="00000700000000000000" pitchFamily="2" charset="-78"/>
              </a:rPr>
              <a:t> </a:t>
            </a:r>
            <a:endParaRPr lang="fa-IR" sz="2800" dirty="0">
              <a:cs typeface="B Titr" panose="00000700000000000000" pitchFamily="2" charset="-78"/>
            </a:endParaRPr>
          </a:p>
          <a:p>
            <a:pPr algn="r" rtl="1"/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fa-IR" sz="2800" dirty="0" smtClean="0">
                <a:cs typeface="B Titr" panose="00000700000000000000" pitchFamily="2" charset="-78"/>
              </a:rPr>
              <a:t>2- </a:t>
            </a:r>
            <a:r>
              <a:rPr lang="ar-SA" sz="2800" dirty="0" smtClean="0">
                <a:cs typeface="B Titr" panose="00000700000000000000" pitchFamily="2" charset="-78"/>
              </a:rPr>
              <a:t>تقويت </a:t>
            </a:r>
            <a:r>
              <a:rPr lang="ar-SA" sz="2800" dirty="0">
                <a:cs typeface="B Titr" panose="00000700000000000000" pitchFamily="2" charset="-78"/>
              </a:rPr>
              <a:t>روحيه  ايستادگي در مقابل مستکبران و متجاوزان و دفاع از حقوق پايمال شده مظلومان و مستضعفان </a:t>
            </a:r>
            <a:endParaRPr lang="fa-IR" sz="2800" dirty="0">
              <a:cs typeface="B Titr" panose="00000700000000000000" pitchFamily="2" charset="-78"/>
            </a:endParaRPr>
          </a:p>
          <a:p>
            <a:pPr algn="r" rtl="1"/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solidFill>
                  <a:srgbClr val="00B050"/>
                </a:solidFill>
                <a:cs typeface="B Titr" panose="00000700000000000000" pitchFamily="2" charset="-78"/>
              </a:rPr>
              <a:t>مغرب زمین </a:t>
            </a:r>
            <a:r>
              <a:rPr lang="fa-IR" sz="2800" dirty="0" smtClean="0">
                <a:cs typeface="B Titr" panose="00000700000000000000" pitchFamily="2" charset="-78"/>
              </a:rPr>
              <a:t>1- ب</a:t>
            </a:r>
            <a:r>
              <a:rPr lang="ar-SA" sz="2800" dirty="0" smtClean="0">
                <a:cs typeface="B Titr" panose="00000700000000000000" pitchFamily="2" charset="-78"/>
              </a:rPr>
              <a:t>ه </a:t>
            </a:r>
            <a:r>
              <a:rPr lang="ar-SA" sz="2800" dirty="0">
                <a:cs typeface="B Titr" panose="00000700000000000000" pitchFamily="2" charset="-78"/>
              </a:rPr>
              <a:t>اعترافات مورخان ودانشمندانشان، قرنها تحت تاثیر فرهنگ عظیم اسلامی بوده اند، </a:t>
            </a:r>
            <a:endParaRPr lang="fa-IR" sz="2800" dirty="0">
              <a:cs typeface="B Titr" panose="00000700000000000000" pitchFamily="2" charset="-78"/>
            </a:endParaRPr>
          </a:p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2- </a:t>
            </a:r>
            <a:r>
              <a:rPr lang="ar-SA" sz="2800" dirty="0" smtClean="0">
                <a:cs typeface="B Titr" panose="00000700000000000000" pitchFamily="2" charset="-78"/>
              </a:rPr>
              <a:t>هنوز </a:t>
            </a:r>
            <a:r>
              <a:rPr lang="ar-SA" sz="2800" dirty="0">
                <a:cs typeface="B Titr" panose="00000700000000000000" pitchFamily="2" charset="-78"/>
              </a:rPr>
              <a:t>تمدن کنونی خود رامدیون درخشش نیروهای خارق العاده مسلمان در بسیاری از علوم وفنون می دانند. </a:t>
            </a:r>
            <a:r>
              <a:rPr lang="fa-IR" sz="2800" dirty="0" smtClean="0">
                <a:solidFill>
                  <a:srgbClr val="00B050"/>
                </a:solidFill>
                <a:cs typeface="B Titr" panose="00000700000000000000" pitchFamily="2" charset="-78"/>
              </a:rPr>
              <a:t>مثال</a:t>
            </a:r>
            <a:endParaRPr lang="fa-IR" sz="2800" dirty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algn="r" rtl="1"/>
            <a:r>
              <a:rPr lang="ar-SA" sz="2800" dirty="0" smtClean="0">
                <a:cs typeface="B Titr" panose="00000700000000000000" pitchFamily="2" charset="-78"/>
              </a:rPr>
              <a:t>گستاو </a:t>
            </a:r>
            <a:r>
              <a:rPr lang="ar-SA" sz="2800" dirty="0">
                <a:cs typeface="B Titr" panose="00000700000000000000" pitchFamily="2" charset="-78"/>
              </a:rPr>
              <a:t>لوبون در کتاب تمدن اسلام وعرب </a:t>
            </a:r>
            <a:r>
              <a:rPr lang="ar-SA" sz="2800" dirty="0" smtClean="0">
                <a:cs typeface="B Titr" panose="00000700000000000000" pitchFamily="2" charset="-78"/>
              </a:rPr>
              <a:t>:تامدت </a:t>
            </a:r>
            <a:r>
              <a:rPr lang="ar-SA" sz="2800" dirty="0">
                <a:cs typeface="B Titr" panose="00000700000000000000" pitchFamily="2" charset="-78"/>
              </a:rPr>
              <a:t>پانصد سال مدارس اروپا روی کتاب ها </a:t>
            </a:r>
            <a:r>
              <a:rPr lang="ar-SA" sz="2800" dirty="0" smtClean="0">
                <a:cs typeface="B Titr" panose="00000700000000000000" pitchFamily="2" charset="-78"/>
              </a:rPr>
              <a:t>و</a:t>
            </a:r>
            <a:r>
              <a:rPr lang="fa-IR" sz="2800" dirty="0" smtClean="0">
                <a:cs typeface="B Titr" panose="00000700000000000000" pitchFamily="2" charset="-78"/>
              </a:rPr>
              <a:t>مستندات</a:t>
            </a: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cs typeface="B Titr" panose="00000700000000000000" pitchFamily="2" charset="-78"/>
              </a:rPr>
              <a:t>مسلمین دایر بود. همان ها بودند که اروپارا از لحاط علم وعمل واخلاق تربیت کرده وداخل درطریق تمدن </a:t>
            </a:r>
            <a:r>
              <a:rPr lang="ar-SA" sz="2800" dirty="0" smtClean="0">
                <a:cs typeface="B Titr" panose="00000700000000000000" pitchFamily="2" charset="-78"/>
              </a:rPr>
              <a:t>نمودند</a:t>
            </a:r>
            <a:endParaRPr lang="en-US" sz="2800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تأثیر فرهنگ اسلامی</a:t>
            </a:r>
            <a:endParaRPr lang="en-US" sz="60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fa-IR" sz="4000" dirty="0" smtClean="0">
                <a:cs typeface="B Titr" panose="00000700000000000000" pitchFamily="2" charset="-78"/>
              </a:rPr>
              <a:t>در </a:t>
            </a:r>
            <a:r>
              <a:rPr lang="fa-IR" sz="4000" dirty="0">
                <a:cs typeface="B Titr" panose="00000700000000000000" pitchFamily="2" charset="-78"/>
              </a:rPr>
              <a:t>عصر کنونی وقتی </a:t>
            </a:r>
            <a:r>
              <a:rPr lang="fa-IR" sz="4000" dirty="0" smtClean="0">
                <a:cs typeface="B Titr" panose="00000700000000000000" pitchFamily="2" charset="-78"/>
              </a:rPr>
              <a:t>در مورد </a:t>
            </a:r>
            <a:r>
              <a:rPr lang="fa-IR" sz="4000" dirty="0">
                <a:cs typeface="B Titr" panose="00000700000000000000" pitchFamily="2" charset="-78"/>
              </a:rPr>
              <a:t>فرهنگ به عنوان سیاست خارجی بحث میشود </a:t>
            </a:r>
            <a:r>
              <a:rPr lang="fa-IR" sz="4000" dirty="0" smtClean="0">
                <a:cs typeface="B Titr" panose="00000700000000000000" pitchFamily="2" charset="-78"/>
              </a:rPr>
              <a:t>به </a:t>
            </a:r>
            <a:r>
              <a:rPr lang="fa-IR" sz="4000" dirty="0">
                <a:cs typeface="B Titr" panose="00000700000000000000" pitchFamily="2" charset="-78"/>
              </a:rPr>
              <a:t>آن دیپلماسی فرهنگی گفته می شود وبه معنای استفاده از ابرزارها ومکانیسم های فرهنگی برای معرفی وانتقال فرهنگ وتمدن یک سرزمین به تمدن وفرهنگ </a:t>
            </a:r>
            <a:r>
              <a:rPr lang="fa-IR" sz="4000" dirty="0" smtClean="0">
                <a:cs typeface="B Titr" panose="00000700000000000000" pitchFamily="2" charset="-78"/>
              </a:rPr>
              <a:t>سرزمین دیگراست</a:t>
            </a:r>
          </a:p>
          <a:p>
            <a:pPr marL="109728" indent="0" algn="just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دیپلماسی فرهنگی</a:t>
            </a:r>
            <a:endParaRPr lang="en-US" sz="6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7938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1</a:t>
            </a:r>
            <a:r>
              <a:rPr lang="fa-IR" sz="3600" dirty="0" smtClean="0">
                <a:cs typeface="B Titr" panose="00000700000000000000" pitchFamily="2" charset="-78"/>
              </a:rPr>
              <a:t>- شناخت </a:t>
            </a:r>
            <a:r>
              <a:rPr lang="fa-IR" sz="3600" dirty="0">
                <a:cs typeface="B Titr" panose="00000700000000000000" pitchFamily="2" charset="-78"/>
              </a:rPr>
              <a:t>سیاست های فرهنگی  کشور مبدأ</a:t>
            </a:r>
            <a:endParaRPr lang="en-US" sz="3600" dirty="0">
              <a:cs typeface="B Titr" panose="00000700000000000000" pitchFamily="2" charset="-78"/>
            </a:endParaRPr>
          </a:p>
          <a:p>
            <a:pPr marL="109728" indent="0" algn="just" rtl="1">
              <a:buNone/>
            </a:pPr>
            <a:r>
              <a:rPr lang="fa-IR" sz="3600" dirty="0" smtClean="0">
                <a:cs typeface="B Titr" panose="00000700000000000000" pitchFamily="2" charset="-78"/>
              </a:rPr>
              <a:t>2- شناخت </a:t>
            </a:r>
            <a:r>
              <a:rPr lang="fa-IR" sz="3600" dirty="0">
                <a:cs typeface="B Titr" panose="00000700000000000000" pitchFamily="2" charset="-78"/>
              </a:rPr>
              <a:t>سیاست فرهنگی کشور مقصد</a:t>
            </a:r>
          </a:p>
          <a:p>
            <a:pPr marL="109728" lvl="0" indent="0" algn="just" rtl="1">
              <a:buNone/>
            </a:pPr>
            <a:r>
              <a:rPr lang="fa-IR" sz="3600" dirty="0" smtClean="0">
                <a:cs typeface="B Titr" panose="00000700000000000000" pitchFamily="2" charset="-78"/>
              </a:rPr>
              <a:t>3- شناخت </a:t>
            </a:r>
            <a:r>
              <a:rPr lang="fa-IR" sz="3600" dirty="0">
                <a:cs typeface="B Titr" panose="00000700000000000000" pitchFamily="2" charset="-78"/>
              </a:rPr>
              <a:t>فرهنگ به عنوان قدرت نرم</a:t>
            </a:r>
            <a:endParaRPr lang="en-US" sz="3600" dirty="0">
              <a:cs typeface="B Titr" panose="00000700000000000000" pitchFamily="2" charset="-78"/>
            </a:endParaRPr>
          </a:p>
          <a:p>
            <a:pPr marL="109728" indent="0" algn="just" rtl="1">
              <a:buNone/>
            </a:pPr>
            <a:r>
              <a:rPr lang="fa-IR" sz="3600" dirty="0">
                <a:cs typeface="B Titr" panose="00000700000000000000" pitchFamily="2" charset="-78"/>
              </a:rPr>
              <a:t>4</a:t>
            </a:r>
            <a:r>
              <a:rPr lang="fa-IR" sz="3600" dirty="0" smtClean="0">
                <a:cs typeface="B Titr" panose="00000700000000000000" pitchFamily="2" charset="-78"/>
              </a:rPr>
              <a:t>-افکار </a:t>
            </a:r>
            <a:r>
              <a:rPr lang="fa-IR" sz="3600" dirty="0">
                <a:cs typeface="B Titr" panose="00000700000000000000" pitchFamily="2" charset="-78"/>
              </a:rPr>
              <a:t>عمومی به عنوان زمینه اعمال قدرت نرم </a:t>
            </a:r>
          </a:p>
          <a:p>
            <a:pPr marL="109728" indent="0" algn="r" rtl="1">
              <a:buNone/>
            </a:pPr>
            <a:r>
              <a:rPr lang="fa-IR" sz="3600" dirty="0" smtClean="0">
                <a:cs typeface="B Titr" panose="00000700000000000000" pitchFamily="2" charset="-78"/>
              </a:rPr>
              <a:t>5-توجه </a:t>
            </a:r>
            <a:r>
              <a:rPr lang="fa-IR" sz="3600" dirty="0">
                <a:cs typeface="B Titr" panose="00000700000000000000" pitchFamily="2" charset="-78"/>
              </a:rPr>
              <a:t>به دیپلماسی نوین(بازیگران غیر </a:t>
            </a:r>
            <a:r>
              <a:rPr lang="fa-IR" sz="3600" dirty="0" smtClean="0">
                <a:cs typeface="B Titr" panose="00000700000000000000" pitchFamily="2" charset="-78"/>
              </a:rPr>
              <a:t>دولتی و</a:t>
            </a:r>
          </a:p>
          <a:p>
            <a:pPr marL="109728" indent="0" algn="r" rtl="1">
              <a:buNone/>
            </a:pPr>
            <a:r>
              <a:rPr lang="fa-IR" sz="3600" dirty="0">
                <a:cs typeface="B Titr" panose="00000700000000000000" pitchFamily="2" charset="-78"/>
              </a:rPr>
              <a:t> </a:t>
            </a:r>
            <a:r>
              <a:rPr lang="fa-IR" sz="3600" dirty="0" smtClean="0">
                <a:cs typeface="B Titr" panose="00000700000000000000" pitchFamily="2" charset="-78"/>
              </a:rPr>
              <a:t>      بین دولتی واهمیت تکنولوژی ارتباطات)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مبانی دیپلماسی فرهنگی</a:t>
            </a:r>
            <a:endParaRPr lang="en-US" sz="6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2859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447800"/>
            <a:ext cx="8915400" cy="5410200"/>
          </a:xfrm>
        </p:spPr>
        <p:txBody>
          <a:bodyPr>
            <a:normAutofit/>
          </a:bodyPr>
          <a:lstStyle/>
          <a:p>
            <a:pPr marL="109728" lvl="0" indent="0" algn="r" rtl="1">
              <a:buNone/>
            </a:pPr>
            <a:endParaRPr lang="fa-IR" sz="3200" dirty="0" smtClean="0">
              <a:cs typeface="B Titr" panose="00000700000000000000" pitchFamily="2" charset="-78"/>
            </a:endParaRPr>
          </a:p>
          <a:p>
            <a:pPr marL="109728" lvl="0" indent="0" algn="r" rtl="1">
              <a:buNone/>
            </a:pPr>
            <a:r>
              <a:rPr lang="fa-IR" sz="3200" dirty="0">
                <a:cs typeface="B Titr" panose="00000700000000000000" pitchFamily="2" charset="-78"/>
              </a:rPr>
              <a:t>1</a:t>
            </a:r>
            <a:r>
              <a:rPr lang="fa-IR" sz="3200" dirty="0" smtClean="0">
                <a:cs typeface="B Titr" panose="00000700000000000000" pitchFamily="2" charset="-78"/>
              </a:rPr>
              <a:t>-   فن </a:t>
            </a:r>
            <a:r>
              <a:rPr lang="fa-IR" sz="3200" dirty="0">
                <a:cs typeface="B Titr" panose="00000700000000000000" pitchFamily="2" charset="-78"/>
              </a:rPr>
              <a:t>مدیریت تعامل با جهان خارج در عرصه فرهنگی، </a:t>
            </a:r>
            <a:r>
              <a:rPr lang="fa-IR" sz="3200" dirty="0" smtClean="0">
                <a:cs typeface="B Titr" panose="00000700000000000000" pitchFamily="2" charset="-78"/>
              </a:rPr>
              <a:t>        2-  مبادله </a:t>
            </a:r>
            <a:r>
              <a:rPr lang="fa-IR" sz="3200" dirty="0">
                <a:cs typeface="B Titr" panose="00000700000000000000" pitchFamily="2" charset="-78"/>
              </a:rPr>
              <a:t>اندیشه ها، اطلاعات، ارزش </a:t>
            </a:r>
            <a:r>
              <a:rPr lang="fa-IR" sz="3200" dirty="0" smtClean="0">
                <a:cs typeface="B Titr" panose="00000700000000000000" pitchFamily="2" charset="-78"/>
              </a:rPr>
              <a:t>ها، </a:t>
            </a:r>
            <a:r>
              <a:rPr lang="fa-IR" sz="3200" dirty="0">
                <a:cs typeface="B Titr" panose="00000700000000000000" pitchFamily="2" charset="-78"/>
              </a:rPr>
              <a:t>سنت ها</a:t>
            </a:r>
            <a:r>
              <a:rPr lang="fa-IR" sz="3200" dirty="0" smtClean="0">
                <a:cs typeface="B Titr" panose="00000700000000000000" pitchFamily="2" charset="-78"/>
              </a:rPr>
              <a:t>، ودیگر</a:t>
            </a:r>
          </a:p>
          <a:p>
            <a:pPr marL="109728" indent="0" algn="r" rtl="1">
              <a:buNone/>
            </a:pPr>
            <a:r>
              <a:rPr lang="fa-IR" sz="3200" dirty="0">
                <a:cs typeface="B Titr" panose="00000700000000000000" pitchFamily="2" charset="-78"/>
              </a:rPr>
              <a:t> </a:t>
            </a:r>
            <a:r>
              <a:rPr lang="fa-IR" sz="3200" dirty="0" smtClean="0">
                <a:cs typeface="B Titr" panose="00000700000000000000" pitchFamily="2" charset="-78"/>
              </a:rPr>
              <a:t>        </a:t>
            </a:r>
            <a:r>
              <a:rPr lang="fa-IR" sz="3200" dirty="0">
                <a:cs typeface="B Titr" panose="00000700000000000000" pitchFamily="2" charset="-78"/>
              </a:rPr>
              <a:t>جنبه های فرهنگی با هدف تقویت درک متقابل </a:t>
            </a:r>
            <a:r>
              <a:rPr lang="fa-IR" sz="3200" dirty="0" smtClean="0">
                <a:cs typeface="B Titr" panose="00000700000000000000" pitchFamily="2" charset="-78"/>
              </a:rPr>
              <a:t>وتفاهم</a:t>
            </a:r>
          </a:p>
          <a:p>
            <a:pPr marL="109728" indent="0" algn="r" rtl="1">
              <a:buNone/>
            </a:pPr>
            <a:r>
              <a:rPr lang="fa-IR" sz="3200" dirty="0">
                <a:cs typeface="B Titr" panose="00000700000000000000" pitchFamily="2" charset="-78"/>
              </a:rPr>
              <a:t> </a:t>
            </a:r>
            <a:r>
              <a:rPr lang="fa-IR" sz="3200" dirty="0" smtClean="0">
                <a:cs typeface="B Titr" panose="00000700000000000000" pitchFamily="2" charset="-78"/>
              </a:rPr>
              <a:t>        </a:t>
            </a:r>
            <a:r>
              <a:rPr lang="fa-IR" sz="3200" dirty="0">
                <a:cs typeface="B Titr" panose="00000700000000000000" pitchFamily="2" charset="-78"/>
              </a:rPr>
              <a:t>میان ملت ها وکشورها</a:t>
            </a:r>
            <a:r>
              <a:rPr lang="fa-IR" sz="3200" dirty="0" smtClean="0">
                <a:cs typeface="B Titr" panose="00000700000000000000" pitchFamily="2" charset="-78"/>
              </a:rPr>
              <a:t>.</a:t>
            </a:r>
          </a:p>
          <a:p>
            <a:pPr marL="109728" lvl="0" indent="0" algn="r" rtl="1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3-  تأثیر </a:t>
            </a:r>
            <a:r>
              <a:rPr lang="fa-IR" sz="3200" dirty="0">
                <a:cs typeface="B Titr" panose="00000700000000000000" pitchFamily="2" charset="-78"/>
              </a:rPr>
              <a:t>گزاری بر </a:t>
            </a:r>
            <a:r>
              <a:rPr lang="fa-IR" sz="3200" dirty="0" smtClean="0">
                <a:cs typeface="B Titr" panose="00000700000000000000" pitchFamily="2" charset="-78"/>
              </a:rPr>
              <a:t> </a:t>
            </a:r>
            <a:r>
              <a:rPr lang="fa-IR" sz="3200" dirty="0">
                <a:cs typeface="B Titr" panose="00000700000000000000" pitchFamily="2" charset="-78"/>
              </a:rPr>
              <a:t>اداراکات، افکار، انگاره ها ایده </a:t>
            </a:r>
            <a:r>
              <a:rPr lang="fa-IR" sz="3200" dirty="0" smtClean="0">
                <a:cs typeface="B Titr" panose="00000700000000000000" pitchFamily="2" charset="-78"/>
              </a:rPr>
              <a:t>آل ها،</a:t>
            </a:r>
          </a:p>
          <a:p>
            <a:pPr marL="109728" lvl="0" indent="0" algn="r" rtl="1">
              <a:buNone/>
            </a:pPr>
            <a:r>
              <a:rPr lang="fa-IR" sz="3200" dirty="0">
                <a:cs typeface="B Titr" panose="00000700000000000000" pitchFamily="2" charset="-78"/>
              </a:rPr>
              <a:t> </a:t>
            </a:r>
            <a:r>
              <a:rPr lang="fa-IR" sz="3200" dirty="0" smtClean="0">
                <a:cs typeface="B Titr" panose="00000700000000000000" pitchFamily="2" charset="-78"/>
              </a:rPr>
              <a:t>        </a:t>
            </a:r>
            <a:r>
              <a:rPr lang="fa-IR" sz="3200" dirty="0" smtClean="0">
                <a:cs typeface="B Titr" panose="00000700000000000000" pitchFamily="2" charset="-78"/>
              </a:rPr>
              <a:t>ایستارهای، </a:t>
            </a:r>
            <a:r>
              <a:rPr lang="fa-IR" sz="3200" dirty="0">
                <a:cs typeface="B Titr" panose="00000700000000000000" pitchFamily="2" charset="-78"/>
              </a:rPr>
              <a:t>سایر ملت ها از طریق </a:t>
            </a:r>
            <a:r>
              <a:rPr lang="fa-IR" sz="3200" dirty="0" smtClean="0">
                <a:cs typeface="B Titr" panose="00000700000000000000" pitchFamily="2" charset="-78"/>
              </a:rPr>
              <a:t>ترویج </a:t>
            </a:r>
            <a:r>
              <a:rPr lang="fa-IR" sz="3200" dirty="0">
                <a:cs typeface="B Titr" panose="00000700000000000000" pitchFamily="2" charset="-78"/>
              </a:rPr>
              <a:t>فرهنگ بومی </a:t>
            </a:r>
            <a:endParaRPr lang="fa-IR" sz="3200" dirty="0" smtClean="0">
              <a:cs typeface="B Titr" panose="00000700000000000000" pitchFamily="2" charset="-78"/>
            </a:endParaRPr>
          </a:p>
          <a:p>
            <a:pPr marL="109728" lvl="0" indent="0" algn="r" rtl="1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4- شناخت </a:t>
            </a:r>
            <a:r>
              <a:rPr lang="fa-IR" sz="3200" dirty="0">
                <a:cs typeface="B Titr" panose="00000700000000000000" pitchFamily="2" charset="-78"/>
              </a:rPr>
              <a:t>ودرک واقعی فرهنگ های دیگر به منظور </a:t>
            </a:r>
            <a:r>
              <a:rPr lang="fa-IR" sz="3200" dirty="0" smtClean="0">
                <a:cs typeface="B Titr" panose="00000700000000000000" pitchFamily="2" charset="-78"/>
              </a:rPr>
              <a:t>تأمین</a:t>
            </a:r>
          </a:p>
          <a:p>
            <a:pPr marL="109728" lvl="0" indent="0" algn="r" rtl="1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       وتوسعه </a:t>
            </a:r>
            <a:r>
              <a:rPr lang="fa-IR" sz="3200" dirty="0">
                <a:cs typeface="B Titr" panose="00000700000000000000" pitchFamily="2" charset="-78"/>
              </a:rPr>
              <a:t>منافع ملی 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تعریف کلی دیپلماسی فرهنگی</a:t>
            </a:r>
            <a:endParaRPr lang="en-US" sz="60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r" rtl="1">
              <a:buNone/>
            </a:pPr>
            <a:r>
              <a:rPr lang="fa-IR" sz="2800" dirty="0" smtClean="0">
                <a:cs typeface="2  Badr" panose="00000400000000000000" pitchFamily="2" charset="-78"/>
              </a:rPr>
              <a:t>           </a:t>
            </a:r>
          </a:p>
          <a:p>
            <a:pPr algn="r"/>
            <a:r>
              <a:rPr lang="fa-IR" dirty="0" smtClean="0">
                <a:cs typeface="2  Badr" panose="00000400000000000000" pitchFamily="2" charset="-78"/>
              </a:rPr>
              <a:t> </a:t>
            </a:r>
            <a:endParaRPr lang="en-US" dirty="0">
              <a:cs typeface="2  Bad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اهداف دیپلماسی فرهنگی</a:t>
            </a:r>
            <a:endParaRPr lang="en-US" sz="60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81328"/>
            <a:ext cx="8077200" cy="466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ازنظرموکوتامپسون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دیپلماسی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فرهنگی سه هدف عمده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دارد: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1- کسب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وجهء بین المللی در میان اقوام وملت ها واثر گذاری </a:t>
            </a:r>
          </a:p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برآنها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2- ایجاد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نهادهای علمی ، فرهنگی جدید به منظور برقراری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روابط پایدار تروصمیمیت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بیشتر میان جوامع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مختلف</a:t>
            </a:r>
          </a:p>
          <a:p>
            <a:pPr lvl="0" algn="ct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/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3-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فهم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دقیق اصول موجوددر فرهنگ سایر ملت هاو کنکاش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</a:t>
            </a:r>
            <a:endParaRPr lang="fa-IR" sz="28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/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ر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یشه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های فرهنگی واجتماعی دیگر جوامع با هدف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ارتق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اء</a:t>
            </a:r>
          </a:p>
          <a:p>
            <a:pPr algn="r"/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      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درک 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متقابل میان ملت </a:t>
            </a:r>
            <a:r>
              <a:rPr lang="ar-SA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ها</a:t>
            </a:r>
            <a:endParaRPr lang="en-US" sz="2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8340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تعاریف کلی صلح:</a:t>
            </a:r>
          </a:p>
          <a:p>
            <a:pPr algn="r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- حالت </a:t>
            </a:r>
            <a:r>
              <a:rPr lang="fa-IR" sz="2800" dirty="0">
                <a:cs typeface="B Titr" panose="00000700000000000000" pitchFamily="2" charset="-78"/>
              </a:rPr>
              <a:t>آرامش وامنیت عمومی در کشوروروابط عادی با </a:t>
            </a:r>
            <a:r>
              <a:rPr lang="fa-IR" sz="2800" dirty="0" smtClean="0">
                <a:cs typeface="B Titr" panose="00000700000000000000" pitchFamily="2" charset="-78"/>
              </a:rPr>
              <a:t>    </a:t>
            </a:r>
          </a:p>
          <a:p>
            <a:pPr algn="r">
              <a:buFontTx/>
              <a:buChar char="-"/>
            </a:pPr>
            <a:r>
              <a:rPr lang="fa-IR" sz="2800" dirty="0">
                <a:cs typeface="B Titr" panose="00000700000000000000" pitchFamily="2" charset="-78"/>
              </a:rPr>
              <a:t> </a:t>
            </a:r>
            <a:r>
              <a:rPr lang="fa-IR" sz="2800" dirty="0" smtClean="0">
                <a:cs typeface="B Titr" panose="00000700000000000000" pitchFamily="2" charset="-78"/>
              </a:rPr>
              <a:t>    کشورهای دیگر</a:t>
            </a:r>
          </a:p>
          <a:p>
            <a:pPr marL="109728" indent="0" algn="r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 - فقدان جنگ</a:t>
            </a:r>
          </a:p>
          <a:p>
            <a:pPr marL="109728" indent="0" algn="r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 -توسعه </a:t>
            </a:r>
            <a:r>
              <a:rPr lang="fa-IR" sz="2800" dirty="0">
                <a:cs typeface="B Titr" panose="00000700000000000000" pitchFamily="2" charset="-78"/>
              </a:rPr>
              <a:t>مناسبات وهمیاری ملت </a:t>
            </a:r>
            <a:r>
              <a:rPr lang="fa-IR" sz="2800" dirty="0" smtClean="0">
                <a:cs typeface="B Titr" panose="00000700000000000000" pitchFamily="2" charset="-78"/>
              </a:rPr>
              <a:t>ها</a:t>
            </a:r>
          </a:p>
          <a:p>
            <a:pPr marL="109728" indent="0" algn="r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 -دوستی </a:t>
            </a:r>
            <a:r>
              <a:rPr lang="fa-IR" sz="2800" dirty="0">
                <a:cs typeface="B Titr" panose="00000700000000000000" pitchFamily="2" charset="-78"/>
              </a:rPr>
              <a:t>ومودت فعال میان </a:t>
            </a:r>
            <a:r>
              <a:rPr lang="fa-IR" sz="2800" dirty="0" smtClean="0">
                <a:cs typeface="B Titr" panose="00000700000000000000" pitchFamily="2" charset="-78"/>
              </a:rPr>
              <a:t>کشورها </a:t>
            </a:r>
          </a:p>
          <a:p>
            <a:pPr algn="r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- فقدان </a:t>
            </a:r>
            <a:r>
              <a:rPr lang="fa-IR" sz="2800" dirty="0">
                <a:cs typeface="B Titr" panose="00000700000000000000" pitchFamily="2" charset="-78"/>
              </a:rPr>
              <a:t>آشوب مدنی یا وضعیت </a:t>
            </a:r>
            <a:r>
              <a:rPr lang="fa-IR" sz="2800" dirty="0" smtClean="0">
                <a:cs typeface="B Titr" panose="00000700000000000000" pitchFamily="2" charset="-78"/>
              </a:rPr>
              <a:t>امنیت </a:t>
            </a:r>
            <a:r>
              <a:rPr lang="fa-IR" sz="2800" dirty="0">
                <a:cs typeface="B Titr" panose="00000700000000000000" pitchFamily="2" charset="-78"/>
              </a:rPr>
              <a:t>دردرون </a:t>
            </a:r>
            <a:r>
              <a:rPr lang="fa-IR" sz="2800" dirty="0" smtClean="0">
                <a:cs typeface="B Titr" panose="00000700000000000000" pitchFamily="2" charset="-78"/>
              </a:rPr>
              <a:t>اجتماعی که </a:t>
            </a:r>
          </a:p>
          <a:p>
            <a:pPr algn="r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      به واسطه قانون یا عرف ایجاد شده است </a:t>
            </a:r>
          </a:p>
          <a:p>
            <a:pPr marL="109728" indent="0" algn="r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- حالتی </a:t>
            </a:r>
            <a:r>
              <a:rPr lang="fa-IR" sz="2800" dirty="0">
                <a:cs typeface="B Titr" panose="00000700000000000000" pitchFamily="2" charset="-78"/>
              </a:rPr>
              <a:t>از توافق میان </a:t>
            </a:r>
            <a:r>
              <a:rPr lang="fa-IR" sz="2800" dirty="0" smtClean="0">
                <a:cs typeface="B Titr" panose="00000700000000000000" pitchFamily="2" charset="-78"/>
              </a:rPr>
              <a:t>دولت هاست</a:t>
            </a:r>
          </a:p>
          <a:p>
            <a:pPr algn="r"/>
            <a:r>
              <a:rPr lang="fa-IR" sz="2800" dirty="0" smtClean="0">
                <a:cs typeface="B Titr" panose="00000700000000000000" pitchFamily="2" charset="-78"/>
              </a:rPr>
              <a:t>.</a:t>
            </a:r>
            <a:endParaRPr lang="en-US" sz="2800" dirty="0">
              <a:cs typeface="B Mitr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7200" dirty="0" smtClean="0">
                <a:solidFill>
                  <a:srgbClr val="00B050"/>
                </a:solidFill>
                <a:cs typeface="B Titr" panose="00000700000000000000" pitchFamily="2" charset="-78"/>
              </a:rPr>
              <a:t>صلح</a:t>
            </a:r>
            <a:endParaRPr lang="en-US" sz="72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4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endParaRPr lang="fa-IR" sz="2800" dirty="0" smtClean="0">
              <a:cs typeface="B Titr" panose="00000700000000000000" pitchFamily="2" charset="-78"/>
            </a:endParaRPr>
          </a:p>
          <a:p>
            <a:pPr algn="r"/>
            <a:r>
              <a:rPr lang="fa-IR" sz="2800" dirty="0" smtClean="0">
                <a:cs typeface="B Titr" panose="00000700000000000000" pitchFamily="2" charset="-78"/>
              </a:rPr>
              <a:t>- ازنظر </a:t>
            </a:r>
            <a:r>
              <a:rPr lang="fa-IR" sz="2800" dirty="0">
                <a:cs typeface="B Titr" panose="00000700000000000000" pitchFamily="2" charset="-78"/>
              </a:rPr>
              <a:t>روابط بین الملل مقصود از صلح، احتراز از اختلاف وبرخورد شدید با سایر کشورهاست. به عبارت دیگر صلح ثبات نسبی نظامی وفقدان اختلاف و بی نظمی در سیستم نظام بین المللی است. </a:t>
            </a:r>
            <a:endParaRPr lang="fa-IR" sz="2800" dirty="0" smtClean="0">
              <a:cs typeface="B Titr" panose="00000700000000000000" pitchFamily="2" charset="-78"/>
            </a:endParaRPr>
          </a:p>
          <a:p>
            <a:pPr algn="r"/>
            <a:r>
              <a:rPr lang="fa-IR" sz="2800" dirty="0" smtClean="0">
                <a:cs typeface="B Titr" panose="00000700000000000000" pitchFamily="2" charset="-78"/>
              </a:rPr>
              <a:t>- از </a:t>
            </a:r>
            <a:r>
              <a:rPr lang="fa-IR" sz="2800" dirty="0">
                <a:cs typeface="B Titr" panose="00000700000000000000" pitchFamily="2" charset="-78"/>
              </a:rPr>
              <a:t>نظر حقوق بین الملل، صلح با یک سند تعهد آور وملتزم کننده کشورها ورعایت یک سلسه ترتیبات در روابط بین الملل حاصل می </a:t>
            </a:r>
            <a:r>
              <a:rPr lang="fa-IR" sz="2800" dirty="0" smtClean="0">
                <a:cs typeface="B Titr" panose="00000700000000000000" pitchFamily="2" charset="-78"/>
              </a:rPr>
              <a:t>شود.</a:t>
            </a:r>
            <a:endParaRPr lang="en-US" sz="2800" dirty="0">
              <a:cs typeface="B Mitr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7200" dirty="0" smtClean="0">
                <a:solidFill>
                  <a:srgbClr val="00B050"/>
                </a:solidFill>
                <a:cs typeface="B Titr" panose="00000700000000000000" pitchFamily="2" charset="-78"/>
              </a:rPr>
              <a:t> صلح بین الملل</a:t>
            </a:r>
            <a:endParaRPr lang="en-US" sz="72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25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 rtl="1">
              <a:buNone/>
            </a:pPr>
            <a:r>
              <a:rPr lang="ar-SA" sz="2800" dirty="0">
                <a:cs typeface="B Titr" panose="00000700000000000000" pitchFamily="2" charset="-78"/>
              </a:rPr>
              <a:t>تعریف </a:t>
            </a:r>
            <a:r>
              <a:rPr lang="ar-SA" sz="2800" dirty="0" smtClean="0">
                <a:cs typeface="B Titr" panose="00000700000000000000" pitchFamily="2" charset="-78"/>
              </a:rPr>
              <a:t>ا</a:t>
            </a:r>
            <a:r>
              <a:rPr lang="fa-IR" sz="2800" dirty="0" smtClean="0">
                <a:cs typeface="B Titr" panose="00000700000000000000" pitchFamily="2" charset="-78"/>
              </a:rPr>
              <a:t>ی</a:t>
            </a:r>
            <a:r>
              <a:rPr lang="ar-SA" sz="2800" dirty="0" smtClean="0">
                <a:cs typeface="B Titr" panose="00000700000000000000" pitchFamily="2" charset="-78"/>
              </a:rPr>
              <a:t>ثار</a:t>
            </a:r>
            <a:endParaRPr lang="en-US" sz="2800" dirty="0">
              <a:cs typeface="B Titr" panose="00000700000000000000" pitchFamily="2" charset="-78"/>
            </a:endParaRPr>
          </a:p>
          <a:p>
            <a:pPr marL="109728" indent="0" algn="r">
              <a:buNone/>
            </a:pP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fa-IR" sz="2800" dirty="0" smtClean="0">
                <a:cs typeface="B Titr" panose="00000700000000000000" pitchFamily="2" charset="-78"/>
              </a:rPr>
              <a:t>-</a:t>
            </a: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cs typeface="B Titr" panose="00000700000000000000" pitchFamily="2" charset="-78"/>
              </a:rPr>
              <a:t>برگزيدن غرض ديگران را برغرض خويش مقدم داشتن، </a:t>
            </a:r>
            <a:endParaRPr lang="fa-IR" sz="2800" dirty="0">
              <a:cs typeface="B Titr" panose="00000700000000000000" pitchFamily="2" charset="-78"/>
            </a:endParaRPr>
          </a:p>
          <a:p>
            <a:pPr algn="r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م</a:t>
            </a:r>
            <a:r>
              <a:rPr lang="ar-SA" sz="2800" dirty="0" smtClean="0">
                <a:cs typeface="B Titr" panose="00000700000000000000" pitchFamily="2" charset="-78"/>
              </a:rPr>
              <a:t>نفعت </a:t>
            </a:r>
            <a:r>
              <a:rPr lang="ar-SA" sz="2800" dirty="0">
                <a:cs typeface="B Titr" panose="00000700000000000000" pitchFamily="2" charset="-78"/>
              </a:rPr>
              <a:t>غير را برمصلحت خود مقدم داشتن، و اين كمال درجه سخاوت است</a:t>
            </a:r>
            <a:r>
              <a:rPr lang="ar-SA" sz="2800" dirty="0" smtClean="0">
                <a:cs typeface="B Titr" panose="00000700000000000000" pitchFamily="2" charset="-78"/>
              </a:rPr>
              <a:t>.</a:t>
            </a:r>
            <a:endParaRPr lang="fa-IR" sz="2800" dirty="0" smtClean="0">
              <a:cs typeface="B Titr" panose="00000700000000000000" pitchFamily="2" charset="-78"/>
            </a:endParaRPr>
          </a:p>
          <a:p>
            <a:pPr algn="r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- </a:t>
            </a:r>
            <a:r>
              <a:rPr lang="ar-SA" sz="2800" dirty="0" smtClean="0">
                <a:cs typeface="B Titr" panose="00000700000000000000" pitchFamily="2" charset="-78"/>
              </a:rPr>
              <a:t>كرامت </a:t>
            </a:r>
            <a:r>
              <a:rPr lang="ar-SA" sz="2800" dirty="0">
                <a:cs typeface="B Titr" panose="00000700000000000000" pitchFamily="2" charset="-78"/>
              </a:rPr>
              <a:t>كردن، ايثارگري آن است كه ايثار ميكند يا آماده </a:t>
            </a:r>
            <a:r>
              <a:rPr lang="ar-SA" sz="2800" dirty="0" smtClean="0">
                <a:cs typeface="B Titr" panose="00000700000000000000" pitchFamily="2" charset="-78"/>
              </a:rPr>
              <a:t>ايثاراست</a:t>
            </a:r>
            <a:r>
              <a:rPr lang="fa-IR" sz="2800" dirty="0" smtClean="0">
                <a:cs typeface="B Titr" panose="00000700000000000000" pitchFamily="2" charset="-78"/>
              </a:rPr>
              <a:t>.</a:t>
            </a:r>
          </a:p>
          <a:p>
            <a:pPr algn="r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- </a:t>
            </a:r>
            <a:r>
              <a:rPr lang="ar-SA" sz="2800" dirty="0" smtClean="0">
                <a:cs typeface="B Titr" panose="00000700000000000000" pitchFamily="2" charset="-78"/>
              </a:rPr>
              <a:t>ايثاربرگزيدن </a:t>
            </a:r>
            <a:r>
              <a:rPr lang="ar-SA" sz="2800" dirty="0">
                <a:cs typeface="B Titr" panose="00000700000000000000" pitchFamily="2" charset="-78"/>
              </a:rPr>
              <a:t>واختياركردن، اكرام نمودن و دراصطلاح اختياركردن غيراست برخود از روي قصد </a:t>
            </a:r>
            <a:r>
              <a:rPr lang="ar-SA" sz="2800" dirty="0" smtClean="0">
                <a:cs typeface="B Titr" panose="00000700000000000000" pitchFamily="2" charset="-78"/>
              </a:rPr>
              <a:t>ونيت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00B050"/>
                </a:solidFill>
                <a:cs typeface="B Titr" panose="00000700000000000000" pitchFamily="2" charset="-78"/>
              </a:rPr>
              <a:t>ایثار</a:t>
            </a:r>
            <a:endParaRPr lang="en-US" sz="60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544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fa-IR" sz="500" dirty="0" smtClean="0">
              <a:cs typeface="B Mitra" panose="00000400000000000000" pitchFamily="2" charset="-78"/>
            </a:endParaRPr>
          </a:p>
          <a:p>
            <a:pPr marL="109728" indent="0" algn="r" rtl="1">
              <a:buNone/>
            </a:pPr>
            <a:r>
              <a:rPr lang="ar-SA" sz="500" dirty="0">
                <a:cs typeface="B Mitra" panose="00000400000000000000" pitchFamily="2" charset="-78"/>
              </a:rPr>
              <a:t> </a:t>
            </a:r>
            <a:endParaRPr lang="en-US" sz="500" dirty="0">
              <a:cs typeface="B Mitra" panose="00000400000000000000" pitchFamily="2" charset="-78"/>
            </a:endParaRPr>
          </a:p>
          <a:p>
            <a:pPr marL="109728" indent="0" algn="just" rtl="1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-</a:t>
            </a:r>
            <a:r>
              <a:rPr lang="ar-SA" sz="2800" dirty="0" smtClean="0">
                <a:cs typeface="B Titr" panose="00000700000000000000" pitchFamily="2" charset="-78"/>
              </a:rPr>
              <a:t>ايثار </a:t>
            </a:r>
            <a:r>
              <a:rPr lang="ar-SA" sz="2800" dirty="0">
                <a:cs typeface="B Titr" panose="00000700000000000000" pitchFamily="2" charset="-78"/>
              </a:rPr>
              <a:t>نمود و نماد ديگرخواهي </a:t>
            </a:r>
            <a:r>
              <a:rPr lang="fa-IR" sz="2800" dirty="0" smtClean="0">
                <a:cs typeface="B Titr" panose="00000700000000000000" pitchFamily="2" charset="-78"/>
              </a:rPr>
              <a:t>اس</a:t>
            </a:r>
            <a:r>
              <a:rPr lang="ar-SA" sz="2800" dirty="0" smtClean="0">
                <a:cs typeface="B Titr" panose="00000700000000000000" pitchFamily="2" charset="-78"/>
              </a:rPr>
              <a:t>ت </a:t>
            </a:r>
            <a:r>
              <a:rPr lang="ar-SA" sz="2800" dirty="0">
                <a:cs typeface="B Titr" panose="00000700000000000000" pitchFamily="2" charset="-78"/>
              </a:rPr>
              <a:t>و روح همنوع دوستي </a:t>
            </a:r>
            <a:r>
              <a:rPr lang="fa-IR" sz="2800" dirty="0" smtClean="0">
                <a:cs typeface="B Titr" panose="00000700000000000000" pitchFamily="2" charset="-78"/>
              </a:rPr>
              <a:t>انسان </a:t>
            </a:r>
            <a:r>
              <a:rPr lang="ar-SA" sz="2800" dirty="0" smtClean="0">
                <a:cs typeface="B Titr" panose="00000700000000000000" pitchFamily="2" charset="-78"/>
              </a:rPr>
              <a:t>را ب</a:t>
            </a:r>
            <a:r>
              <a:rPr lang="fa-IR" sz="2800" dirty="0" smtClean="0">
                <a:cs typeface="B Titr" panose="00000700000000000000" pitchFamily="2" charset="-78"/>
              </a:rPr>
              <a:t>ه </a:t>
            </a:r>
            <a:r>
              <a:rPr lang="ar-SA" sz="2800" dirty="0" smtClean="0">
                <a:cs typeface="B Titr" panose="00000700000000000000" pitchFamily="2" charset="-78"/>
              </a:rPr>
              <a:t>نمايش </a:t>
            </a:r>
            <a:r>
              <a:rPr lang="ar-SA" sz="2800" dirty="0">
                <a:cs typeface="B Titr" panose="00000700000000000000" pitchFamily="2" charset="-78"/>
              </a:rPr>
              <a:t>مي گذارد </a:t>
            </a:r>
            <a:endParaRPr lang="fa-IR" sz="2800" dirty="0" smtClean="0">
              <a:cs typeface="B Titr" panose="00000700000000000000" pitchFamily="2" charset="-78"/>
            </a:endParaRPr>
          </a:p>
          <a:p>
            <a:pPr marL="109728" indent="0" algn="just" rtl="1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-</a:t>
            </a:r>
            <a:r>
              <a:rPr lang="ar-SA" sz="2800" dirty="0" smtClean="0">
                <a:cs typeface="B Titr" panose="00000700000000000000" pitchFamily="2" charset="-78"/>
              </a:rPr>
              <a:t>فرد</a:t>
            </a:r>
            <a:r>
              <a:rPr lang="fa-IR" sz="2800" dirty="0" smtClean="0">
                <a:cs typeface="B Titr" panose="00000700000000000000" pitchFamily="2" charset="-78"/>
              </a:rPr>
              <a:t> یا</a:t>
            </a: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cs typeface="B Titr" panose="00000700000000000000" pitchFamily="2" charset="-78"/>
              </a:rPr>
              <a:t>جمع كثيري جان خويش را در راه ديگري و ديگران از دست مي دهند تا كمال و تمام ايثار و از خود گذشتگي را </a:t>
            </a:r>
            <a:r>
              <a:rPr lang="fa-IR" sz="2800" dirty="0" smtClean="0">
                <a:cs typeface="B Titr" panose="00000700000000000000" pitchFamily="2" charset="-78"/>
              </a:rPr>
              <a:t>بجا</a:t>
            </a:r>
            <a:r>
              <a:rPr lang="ar-SA" sz="2800" dirty="0" smtClean="0">
                <a:cs typeface="B Titr" panose="00000700000000000000" pitchFamily="2" charset="-78"/>
              </a:rPr>
              <a:t> آورند</a:t>
            </a:r>
            <a:endParaRPr lang="fa-IR" sz="2800" dirty="0" smtClean="0">
              <a:cs typeface="B Titr" panose="00000700000000000000" pitchFamily="2" charset="-78"/>
            </a:endParaRPr>
          </a:p>
          <a:p>
            <a:pPr marL="109728" indent="0" algn="just" rtl="1">
              <a:buNone/>
            </a:pP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fa-IR" sz="2800" dirty="0" smtClean="0">
                <a:cs typeface="B Titr" panose="00000700000000000000" pitchFamily="2" charset="-78"/>
              </a:rPr>
              <a:t>-</a:t>
            </a:r>
            <a:r>
              <a:rPr lang="ar-SA" sz="2800" dirty="0" smtClean="0">
                <a:cs typeface="B Titr" panose="00000700000000000000" pitchFamily="2" charset="-78"/>
              </a:rPr>
              <a:t>چنين </a:t>
            </a:r>
            <a:r>
              <a:rPr lang="ar-SA" sz="2800" dirty="0">
                <a:cs typeface="B Titr" panose="00000700000000000000" pitchFamily="2" charset="-78"/>
              </a:rPr>
              <a:t>افرادي در نگاه ملتها و مردمان هر جامعه اي به سمبل هايي فراموش نشدني تبديل مي گردند</a:t>
            </a:r>
            <a:r>
              <a:rPr lang="ar-SA" sz="2800" dirty="0" smtClean="0">
                <a:cs typeface="B Titr" panose="00000700000000000000" pitchFamily="2" charset="-78"/>
              </a:rPr>
              <a:t>.</a:t>
            </a:r>
            <a:endParaRPr lang="fa-IR" sz="2800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مفهوم ایثار</a:t>
            </a:r>
            <a:endParaRPr lang="en-US" sz="48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698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 algn="justLow" rtl="1">
              <a:buNone/>
            </a:pPr>
            <a:endParaRPr lang="en-US" dirty="0" smtClean="0">
              <a:cs typeface="2  Badr" panose="00000400000000000000" pitchFamily="2" charset="-78"/>
            </a:endParaRPr>
          </a:p>
          <a:p>
            <a:pPr marL="109728" indent="0" algn="justLow" rtl="1">
              <a:buNone/>
            </a:pPr>
            <a:r>
              <a:rPr lang="fa-IR" sz="11200" dirty="0">
                <a:cs typeface="B Titr" panose="00000700000000000000" pitchFamily="2" charset="-78"/>
              </a:rPr>
              <a:t>َ واللَّهُ يَدْعُو </a:t>
            </a:r>
            <a:r>
              <a:rPr lang="fa-IR" sz="11200" dirty="0" smtClean="0">
                <a:cs typeface="B Titr" panose="00000700000000000000" pitchFamily="2" charset="-78"/>
              </a:rPr>
              <a:t>إِلَى دَارِ </a:t>
            </a:r>
            <a:r>
              <a:rPr lang="fa-IR" sz="11200" dirty="0">
                <a:cs typeface="B Titr" panose="00000700000000000000" pitchFamily="2" charset="-78"/>
              </a:rPr>
              <a:t>السَّلَامِ وَيَهْدِي مَن يَشَاءُ </a:t>
            </a:r>
            <a:r>
              <a:rPr lang="fa-IR" sz="11200" dirty="0" smtClean="0">
                <a:cs typeface="B Titr" panose="00000700000000000000" pitchFamily="2" charset="-78"/>
              </a:rPr>
              <a:t>إِلَى  </a:t>
            </a:r>
            <a:r>
              <a:rPr lang="fa-IR" sz="11200" dirty="0">
                <a:cs typeface="B Titr" panose="00000700000000000000" pitchFamily="2" charset="-78"/>
              </a:rPr>
              <a:t>صِرَاطٍ مُّسْتَقِيمٍَ  ٍ  (یونس 25)                                                         </a:t>
            </a:r>
          </a:p>
          <a:p>
            <a:pPr marL="109728" indent="0" algn="justLow" rtl="1">
              <a:buNone/>
            </a:pPr>
            <a:r>
              <a:rPr lang="fa-IR" sz="11200" dirty="0">
                <a:cs typeface="B Titr" panose="00000700000000000000" pitchFamily="2" charset="-78"/>
              </a:rPr>
              <a:t> ﻭ ﺧﺪﺍﻭﻧﺪ ﺩﻋﻮﺕ ﺑﻪ ﺳﺮﺍﻯ ﺻﻠﺢ ﻭ ﺳﻠﺎﻣﺖ ﻣﻰ ﻛﻨﺪ ﻭ ﻫﺮ ﻛﺲ ﺭﺍ ﺑﺨﻮﺍﻫﺪ ﺑﻪ ﺭﺍﻩﺭﺍﺳت ﻫﺪﺍﻳﺖ ﻣﻰ ﻧﻤﺎﻳﺪ</a:t>
            </a:r>
            <a:endParaRPr lang="fa-IR" sz="11200" dirty="0" smtClean="0">
              <a:cs typeface="B Titr" panose="00000700000000000000" pitchFamily="2" charset="-78"/>
            </a:endParaRPr>
          </a:p>
          <a:p>
            <a:pPr marL="109728" indent="0" algn="justLow" rtl="1">
              <a:buNone/>
            </a:pPr>
            <a:r>
              <a:rPr lang="fa-IR" sz="11200" dirty="0" smtClean="0">
                <a:cs typeface="B Titr" panose="00000700000000000000" pitchFamily="2" charset="-78"/>
              </a:rPr>
              <a:t>   </a:t>
            </a:r>
            <a:endParaRPr lang="en-US" sz="11200" dirty="0" smtClean="0">
              <a:cs typeface="B Titr" panose="00000700000000000000" pitchFamily="2" charset="-78"/>
            </a:endParaRPr>
          </a:p>
          <a:p>
            <a:pPr marL="109728" indent="0" algn="justLow" rtl="1">
              <a:buNone/>
            </a:pPr>
            <a:endParaRPr lang="en-US" sz="11200" dirty="0" smtClean="0">
              <a:cs typeface="B Mitra" panose="00000400000000000000" pitchFamily="2" charset="-78"/>
            </a:endParaRPr>
          </a:p>
          <a:p>
            <a:pPr marL="109728" indent="0" algn="justLow" rtl="1">
              <a:buNone/>
            </a:pPr>
            <a:r>
              <a:rPr lang="fa-IR" sz="11200" dirty="0" smtClean="0">
                <a:cs typeface="B Mitra" panose="00000400000000000000" pitchFamily="2" charset="-78"/>
              </a:rPr>
              <a:t> </a:t>
            </a:r>
            <a:r>
              <a:rPr lang="fa-IR" sz="11200" dirty="0" smtClean="0">
                <a:cs typeface="B Titr" panose="00000700000000000000" pitchFamily="2" charset="-78"/>
              </a:rPr>
              <a:t>َإِن جَنَحُوا لِلسَّلْمِ فَاجْنَحْ لَهَا وَتَوَكَّلْ عَلَى اللَّهِ إِنَّهُ هُوَ السَّمِيعُ الْعَلِيمُ . (انفال61)</a:t>
            </a:r>
            <a:endParaRPr lang="en-US" sz="11200" dirty="0" smtClean="0">
              <a:cs typeface="B Titr" panose="00000700000000000000" pitchFamily="2" charset="-78"/>
            </a:endParaRPr>
          </a:p>
          <a:p>
            <a:pPr marL="109728" indent="0" algn="justLow" rtl="1">
              <a:buNone/>
            </a:pPr>
            <a:endParaRPr lang="fa-IR" sz="11200" dirty="0" smtClean="0">
              <a:cs typeface="B Titr" panose="00000700000000000000" pitchFamily="2" charset="-78"/>
            </a:endParaRPr>
          </a:p>
          <a:p>
            <a:pPr marL="109728" indent="0" algn="justLow" rtl="1">
              <a:buNone/>
            </a:pPr>
            <a:r>
              <a:rPr lang="fa-IR" sz="11200" dirty="0" smtClean="0">
                <a:cs typeface="B Titr" panose="00000700000000000000" pitchFamily="2" charset="-78"/>
              </a:rPr>
              <a:t> ﺍﮔﺮ ﺗﻤﺎﻳﻞ ﺑﻪ ﺻﻠﺢ ﻧﺸﺎﻥ ﺩﻫﻨد ﺗﻮ ﻧﻴﺰ ﺍﺯ ﺩﺭ ﺻﻠﺢ ﺩﺭﺁﻯ  ﻭ ﺑﺮ ﺧﺪﺍ ﺗﻮﻛﻞ ﻛﻦ، ﻛﻪ ﺍﻭ ﺷﻨﻮﺍ ﻭ ﺩﺍﻧﺎﺳﺖ .. </a:t>
            </a:r>
          </a:p>
          <a:p>
            <a:pPr marL="109728" indent="0" algn="justLow" rtl="1">
              <a:buNone/>
            </a:pPr>
            <a:r>
              <a:rPr lang="fa-IR" sz="11200" dirty="0" smtClean="0">
                <a:cs typeface="B Mitra" panose="00000400000000000000" pitchFamily="2" charset="-78"/>
              </a:rPr>
              <a:t>.     </a:t>
            </a:r>
            <a:endParaRPr lang="en-US" sz="11200" dirty="0">
              <a:cs typeface="B Mitr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00B050"/>
                </a:solidFill>
                <a:cs typeface="B Mitra" panose="00000400000000000000" pitchFamily="2" charset="-78"/>
              </a:rPr>
              <a:t>برخی از آیات قرآن پیرامون صلح</a:t>
            </a:r>
            <a:endParaRPr lang="en-US" sz="54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8152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fa-IR" sz="500" dirty="0" smtClean="0">
              <a:cs typeface="B Mitra" panose="00000400000000000000" pitchFamily="2" charset="-78"/>
            </a:endParaRPr>
          </a:p>
          <a:p>
            <a:pPr algn="r" rtl="1">
              <a:buFontTx/>
              <a:buChar char="-"/>
            </a:pPr>
            <a:r>
              <a:rPr lang="fa-IR" sz="2800" dirty="0" smtClean="0">
                <a:cs typeface="B Titr" panose="00000700000000000000" pitchFamily="2" charset="-78"/>
              </a:rPr>
              <a:t>در</a:t>
            </a: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cs typeface="B Titr" panose="00000700000000000000" pitchFamily="2" charset="-78"/>
              </a:rPr>
              <a:t>آموزه هاي زرتشت، بودا، اهورامزدا وكنفوسيوس و ... مكرر از ارزش ايثار سخن رفته است و بر مقوله كمك به ديگري، همنوع دوستي وخيرخواهي تاكيد </a:t>
            </a:r>
            <a:r>
              <a:rPr lang="fa-IR" sz="2800" dirty="0" smtClean="0">
                <a:cs typeface="B Titr" panose="00000700000000000000" pitchFamily="2" charset="-78"/>
              </a:rPr>
              <a:t>شده است</a:t>
            </a:r>
            <a:r>
              <a:rPr lang="ar-SA" sz="2800" dirty="0" smtClean="0"/>
              <a:t>.</a:t>
            </a:r>
            <a:endParaRPr lang="fa-IR" sz="2800" dirty="0" smtClean="0"/>
          </a:p>
          <a:p>
            <a:pPr algn="r" rtl="1">
              <a:buFontTx/>
              <a:buChar char="-"/>
            </a:pPr>
            <a:r>
              <a:rPr lang="ar-SA" sz="2800" dirty="0" smtClean="0"/>
              <a:t> </a:t>
            </a:r>
            <a:endParaRPr lang="fa-IR" sz="2800" dirty="0" smtClean="0"/>
          </a:p>
          <a:p>
            <a:pPr marL="109728" indent="0" algn="r" rtl="1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-</a:t>
            </a:r>
            <a:r>
              <a:rPr lang="ar-SA" sz="2800" dirty="0" smtClean="0">
                <a:cs typeface="B Titr" panose="00000700000000000000" pitchFamily="2" charset="-78"/>
              </a:rPr>
              <a:t>در </a:t>
            </a:r>
            <a:r>
              <a:rPr lang="ar-SA" sz="2800" dirty="0">
                <a:cs typeface="B Titr" panose="00000700000000000000" pitchFamily="2" charset="-78"/>
              </a:rPr>
              <a:t>اديان يهود، مسيحيت و اسلام، گذشت و ايثار از ارزشهاي مهم و اساسي برشمرده شده است </a:t>
            </a:r>
            <a:r>
              <a:rPr lang="fa-IR" sz="2800" smtClean="0">
                <a:cs typeface="B Titr" panose="00000700000000000000" pitchFamily="2" charset="-78"/>
              </a:rPr>
              <a:t>.</a:t>
            </a:r>
          </a:p>
          <a:p>
            <a:pPr marL="109728" indent="0" algn="r" rtl="1">
              <a:buNone/>
            </a:pPr>
            <a:endParaRPr lang="fa-IR" sz="2800" dirty="0" smtClean="0"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-</a:t>
            </a: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cs typeface="B Titr" panose="00000700000000000000" pitchFamily="2" charset="-78"/>
              </a:rPr>
              <a:t>محتواي انجيل، تورات و قرآن شواهدي بر اين داعيه قلمداد مي گردد. 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مفهوم ایثار</a:t>
            </a:r>
            <a:endParaRPr lang="en-US" sz="48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499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8000" dirty="0" smtClean="0">
                <a:solidFill>
                  <a:srgbClr val="00B050"/>
                </a:solidFill>
                <a:cs typeface="B Mitra" panose="00000400000000000000" pitchFamily="2" charset="-78"/>
              </a:rPr>
              <a:t>فرایند رسیدن به اهداف</a:t>
            </a:r>
            <a:endParaRPr lang="en-US" sz="80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  <p:pic>
        <p:nvPicPr>
          <p:cNvPr id="2051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65" t="-2156" r="-8360"/>
          <a:stretch>
            <a:fillRect/>
          </a:stretch>
        </p:blipFill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99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57878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152400"/>
            <a:ext cx="8229600" cy="1295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4400" dirty="0" smtClean="0">
                <a:solidFill>
                  <a:srgbClr val="00B050"/>
                </a:solidFill>
                <a:cs typeface="B Mitra" panose="00000400000000000000" pitchFamily="2" charset="-78"/>
              </a:rPr>
              <a:t>صلح ازنگاه رهبر کبیر انقلاب  </a:t>
            </a:r>
            <a:r>
              <a:rPr lang="fa-IR" sz="4400" dirty="0" smtClean="0">
                <a:solidFill>
                  <a:srgbClr val="00B050"/>
                </a:solidFill>
                <a:cs typeface="2  Badr" panose="00000400000000000000" pitchFamily="2" charset="-78"/>
              </a:rPr>
              <a:t>         </a:t>
            </a:r>
            <a:endParaRPr lang="en-US" sz="4400" dirty="0">
              <a:solidFill>
                <a:srgbClr val="00B050"/>
              </a:solidFill>
              <a:cs typeface="2  Bad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371600"/>
            <a:ext cx="7696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a-IR" dirty="0"/>
          </a:p>
          <a:p>
            <a:pPr algn="ctr" rtl="1"/>
            <a:r>
              <a:rPr lang="fa-IR" sz="5400" b="1" dirty="0" smtClean="0">
                <a:cs typeface="B Titr" panose="00000700000000000000" pitchFamily="2" charset="-78"/>
              </a:rPr>
              <a:t>امیدواریم که صلح جهانی بر پایه استقلال ملتها وعدم مداخله در امور یکدیگر ومراعات اصل حفظ تمامیت ارضی کشورهای منطقه برگزار شود </a:t>
            </a:r>
          </a:p>
          <a:p>
            <a:pPr algn="r" rtl="1"/>
            <a:r>
              <a:rPr lang="fa-IR" sz="4400" b="1" dirty="0">
                <a:cs typeface="2  Badr" panose="00000400000000000000" pitchFamily="2" charset="-78"/>
              </a:rPr>
              <a:t> </a:t>
            </a:r>
            <a:endParaRPr lang="en-US" sz="4400" b="1" dirty="0">
              <a:cs typeface="2 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373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fa-IR" sz="3200" b="1" dirty="0">
                <a:cs typeface="B Titr" panose="00000700000000000000" pitchFamily="2" charset="-78"/>
              </a:rPr>
              <a:t>یک خواسته مهم بزرگ اساسی دیگر بشر، صلح، امنیت و آرامش </a:t>
            </a:r>
            <a:r>
              <a:rPr lang="fa-IR" sz="3200" b="1" dirty="0" smtClean="0">
                <a:cs typeface="B Titr" panose="00000700000000000000" pitchFamily="2" charset="-78"/>
              </a:rPr>
              <a:t>است. </a:t>
            </a:r>
          </a:p>
          <a:p>
            <a:pPr marL="109728" indent="0" algn="ctr">
              <a:buNone/>
            </a:pPr>
            <a:r>
              <a:rPr lang="fa-IR" sz="3200" b="1" dirty="0" smtClean="0">
                <a:cs typeface="B Titr" panose="00000700000000000000" pitchFamily="2" charset="-78"/>
              </a:rPr>
              <a:t>انسان </a:t>
            </a:r>
            <a:r>
              <a:rPr lang="fa-IR" sz="3200" b="1" dirty="0">
                <a:cs typeface="B Titr" panose="00000700000000000000" pitchFamily="2" charset="-78"/>
              </a:rPr>
              <a:t>هابرای زندگی ،برای پرورش فکر ،برای پیشرفت عمل ،برای آسایش روان ،احتیاج دارند به آرامش،چه در درون خودشان ،چه در محیط خانواده ،چه در محیط جامعه،چه در محیط بین الملل . آرامش وامنیت وسلامت وصلح ،یکی از خواسته های اساسی </a:t>
            </a:r>
            <a:r>
              <a:rPr lang="fa-IR" sz="3200" b="1" dirty="0" smtClean="0">
                <a:cs typeface="B Titr" panose="00000700000000000000" pitchFamily="2" charset="-78"/>
              </a:rPr>
              <a:t>بشراست</a:t>
            </a:r>
          </a:p>
          <a:p>
            <a:pPr marL="109728" indent="0" algn="ctr">
              <a:buNone/>
            </a:pPr>
            <a:r>
              <a:rPr lang="fa-IR" sz="3200" b="1" dirty="0" smtClean="0">
                <a:cs typeface="B Titr" panose="00000700000000000000" pitchFamily="2" charset="-78"/>
              </a:rPr>
              <a:t>  اسلام پیام آور امنیت وصلح وسلامت است . </a:t>
            </a:r>
            <a:r>
              <a:rPr lang="fa-IR" sz="2600" b="1" dirty="0" smtClean="0">
                <a:cs typeface="B Titr" panose="00000700000000000000" pitchFamily="2" charset="-78"/>
              </a:rPr>
              <a:t>(سال 89 )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sz="6600" dirty="0" smtClean="0">
                <a:solidFill>
                  <a:srgbClr val="00B050"/>
                </a:solidFill>
                <a:latin typeface="_MRT_Win2Farsi_1" pitchFamily="2" charset="0"/>
                <a:cs typeface="B Mitra" panose="00000400000000000000" pitchFamily="2" charset="-78"/>
              </a:rPr>
              <a:t>صلح از منظر مقام معظم رهبری</a:t>
            </a:r>
            <a:endParaRPr lang="en-US" sz="6600" dirty="0">
              <a:solidFill>
                <a:srgbClr val="00B050"/>
              </a:solidFill>
              <a:latin typeface="_MRT_Win2Farsi_1" pitchFamily="2" charset="0"/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ایجاد وصیانت </a:t>
            </a:r>
            <a:r>
              <a:rPr lang="ar-SA" sz="3600" dirty="0">
                <a:cs typeface="B Titr" panose="00000700000000000000" pitchFamily="2" charset="-78"/>
              </a:rPr>
              <a:t>از صلح همواره یکی از نگرانی های انسان در ادوار گوناگون تاریخی بوده است. تجربیات اسف باروخونین بشردر مقاطع مختلف تاریخی به خصوص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دوجنگ جهانی </a:t>
            </a:r>
            <a:r>
              <a:rPr lang="ar-SA" sz="3600" dirty="0">
                <a:cs typeface="B Titr" panose="00000700000000000000" pitchFamily="2" charset="-78"/>
              </a:rPr>
              <a:t>ارتباطات عرصه بین المللی را </a:t>
            </a:r>
            <a:r>
              <a:rPr lang="ar-SA" sz="3600" dirty="0" smtClean="0">
                <a:cs typeface="B Titr" panose="00000700000000000000" pitchFamily="2" charset="-78"/>
              </a:rPr>
              <a:t>در </a:t>
            </a:r>
            <a:r>
              <a:rPr lang="ar-SA" sz="3600" dirty="0">
                <a:cs typeface="B Titr" panose="00000700000000000000" pitchFamily="2" charset="-78"/>
              </a:rPr>
              <a:t>جهت جلوگیری ازایجاد  تنش وتقویت زمینه های حفظ صلح قرار </a:t>
            </a:r>
            <a:r>
              <a:rPr lang="ar-SA" sz="3600" dirty="0" smtClean="0">
                <a:cs typeface="B Titr" panose="00000700000000000000" pitchFamily="2" charset="-78"/>
              </a:rPr>
              <a:t>داد</a:t>
            </a:r>
            <a:r>
              <a:rPr lang="fa-IR" sz="3600" dirty="0" smtClean="0">
                <a:cs typeface="B Titr" panose="00000700000000000000" pitchFamily="2" charset="-78"/>
              </a:rPr>
              <a:t>.</a:t>
            </a:r>
            <a:r>
              <a:rPr lang="ar-SA" sz="3600" dirty="0" smtClean="0">
                <a:cs typeface="B Titr" panose="00000700000000000000" pitchFamily="2" charset="-78"/>
              </a:rPr>
              <a:t> </a:t>
            </a:r>
            <a:r>
              <a:rPr lang="ar-SA" sz="3600" dirty="0">
                <a:solidFill>
                  <a:srgbClr val="00B050"/>
                </a:solidFill>
                <a:cs typeface="B Titr" panose="00000700000000000000" pitchFamily="2" charset="-78"/>
              </a:rPr>
              <a:t>گفتگوی فرهنگ ها </a:t>
            </a:r>
            <a:r>
              <a:rPr lang="ar-SA" sz="3600" dirty="0">
                <a:cs typeface="B Titr" panose="00000700000000000000" pitchFamily="2" charset="-78"/>
              </a:rPr>
              <a:t>رویکردی است که می تواند صلح را ترویج  </a:t>
            </a:r>
            <a:r>
              <a:rPr lang="ar-SA" sz="3600" dirty="0" smtClean="0">
                <a:cs typeface="B Titr" panose="00000700000000000000" pitchFamily="2" charset="-78"/>
              </a:rPr>
              <a:t>وازمولفه </a:t>
            </a:r>
            <a:r>
              <a:rPr lang="ar-SA" sz="3600" dirty="0">
                <a:cs typeface="B Titr" panose="00000700000000000000" pitchFamily="2" charset="-78"/>
              </a:rPr>
              <a:t>هایی حمایت کند که استقرار </a:t>
            </a:r>
            <a:r>
              <a:rPr lang="ar-SA" sz="3600" dirty="0" smtClean="0">
                <a:cs typeface="B Titr" panose="00000700000000000000" pitchFamily="2" charset="-78"/>
              </a:rPr>
              <a:t> صلح</a:t>
            </a:r>
            <a:r>
              <a:rPr lang="fa-IR" sz="3600" dirty="0" smtClean="0">
                <a:cs typeface="B Titr" panose="00000700000000000000" pitchFamily="2" charset="-78"/>
              </a:rPr>
              <a:t> </a:t>
            </a:r>
            <a:r>
              <a:rPr lang="ar-SA" sz="3600" dirty="0" smtClean="0">
                <a:cs typeface="B Titr" panose="00000700000000000000" pitchFamily="2" charset="-78"/>
              </a:rPr>
              <a:t>رادر </a:t>
            </a:r>
            <a:r>
              <a:rPr lang="ar-SA" sz="3600" dirty="0">
                <a:cs typeface="B Titr" panose="00000700000000000000" pitchFamily="2" charset="-78"/>
              </a:rPr>
              <a:t>جهان تسهیل </a:t>
            </a:r>
            <a:r>
              <a:rPr lang="ar-SA" sz="3600" dirty="0" smtClean="0">
                <a:cs typeface="B Titr" panose="00000700000000000000" pitchFamily="2" charset="-78"/>
              </a:rPr>
              <a:t>نماید.</a:t>
            </a:r>
            <a:r>
              <a:rPr lang="fa-IR" sz="3600" dirty="0" smtClean="0">
                <a:cs typeface="B Titr" panose="00000700000000000000" pitchFamily="2" charset="-78"/>
              </a:rPr>
              <a:t> و </a:t>
            </a:r>
            <a:r>
              <a:rPr lang="ar-SA" sz="3600" dirty="0" smtClean="0">
                <a:cs typeface="B Titr" panose="00000700000000000000" pitchFamily="2" charset="-78"/>
              </a:rPr>
              <a:t>مطالعات </a:t>
            </a:r>
            <a:r>
              <a:rPr lang="ar-SA" sz="3600" dirty="0">
                <a:cs typeface="B Titr" panose="00000700000000000000" pitchFamily="2" charset="-78"/>
              </a:rPr>
              <a:t>صلح را درمسیری موثروکاربردی قرار </a:t>
            </a:r>
            <a:r>
              <a:rPr lang="ar-SA" sz="3600" dirty="0" smtClean="0">
                <a:cs typeface="B Titr" panose="00000700000000000000" pitchFamily="2" charset="-78"/>
              </a:rPr>
              <a:t>دهد</a:t>
            </a:r>
            <a:r>
              <a:rPr lang="fa-IR" sz="3600" dirty="0">
                <a:cs typeface="B Titr" panose="00000700000000000000" pitchFamily="2" charset="-78"/>
              </a:rPr>
              <a:t> </a:t>
            </a:r>
            <a:r>
              <a:rPr lang="fa-IR" sz="3600" dirty="0" smtClean="0">
                <a:cs typeface="B Titr" panose="00000700000000000000" pitchFamily="2" charset="-78"/>
              </a:rPr>
              <a:t>                                     </a:t>
            </a:r>
            <a:endParaRPr lang="fa-IR" sz="2800" dirty="0" smtClean="0">
              <a:cs typeface="B 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676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7200" dirty="0" smtClean="0">
                <a:solidFill>
                  <a:srgbClr val="00B050"/>
                </a:solidFill>
                <a:cs typeface="B Mitra" panose="00000400000000000000" pitchFamily="2" charset="-78"/>
              </a:rPr>
              <a:t>گفتگوی فرهنگ ها</a:t>
            </a:r>
            <a:endParaRPr lang="en-US" sz="72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endParaRPr lang="fa-IR" sz="3200" dirty="0" smtClean="0">
              <a:cs typeface="B Mitra" panose="00000400000000000000" pitchFamily="2" charset="-78"/>
            </a:endParaRPr>
          </a:p>
          <a:p>
            <a:pPr algn="r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زبان </a:t>
            </a:r>
            <a:r>
              <a:rPr lang="fa-IR" sz="3200" dirty="0">
                <a:cs typeface="B Titr" panose="00000700000000000000" pitchFamily="2" charset="-78"/>
              </a:rPr>
              <a:t>منزلگاه خرد همگانی است وتنها از طریق زبان می توانیم به تفاهم برسیم </a:t>
            </a:r>
            <a:r>
              <a:rPr lang="fa-IR" sz="3200" dirty="0" smtClean="0">
                <a:cs typeface="B Titr" panose="00000700000000000000" pitchFamily="2" charset="-78"/>
              </a:rPr>
              <a:t>بنابراین بهترین </a:t>
            </a:r>
            <a:r>
              <a:rPr lang="fa-IR" sz="3200" dirty="0">
                <a:cs typeface="B Titr" panose="00000700000000000000" pitchFamily="2" charset="-78"/>
              </a:rPr>
              <a:t>راه رسیدن به </a:t>
            </a:r>
            <a:r>
              <a:rPr lang="fa-IR" sz="3200" dirty="0" smtClean="0">
                <a:cs typeface="B Titr" panose="00000700000000000000" pitchFamily="2" charset="-78"/>
              </a:rPr>
              <a:t>صلح استفاده از قدرت کلمات است.</a:t>
            </a:r>
          </a:p>
          <a:p>
            <a:pPr algn="r">
              <a:buNone/>
            </a:pPr>
            <a:endParaRPr lang="fa-IR" sz="3200" dirty="0" smtClean="0">
              <a:cs typeface="B Titr" panose="00000700000000000000" pitchFamily="2" charset="-78"/>
            </a:endParaRPr>
          </a:p>
          <a:p>
            <a:pPr algn="r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 </a:t>
            </a:r>
            <a:r>
              <a:rPr lang="fa-IR" sz="3200" dirty="0">
                <a:cs typeface="B Titr" panose="00000700000000000000" pitchFamily="2" charset="-78"/>
              </a:rPr>
              <a:t>به </a:t>
            </a:r>
            <a:r>
              <a:rPr lang="fa-IR" sz="3200" dirty="0" smtClean="0">
                <a:cs typeface="B Titr" panose="00000700000000000000" pitchFamily="2" charset="-78"/>
              </a:rPr>
              <a:t>نظرهابرس فقط </a:t>
            </a:r>
            <a:r>
              <a:rPr lang="fa-IR" sz="3200" dirty="0">
                <a:cs typeface="B Titr" panose="00000700000000000000" pitchFamily="2" charset="-78"/>
              </a:rPr>
              <a:t>در زمینه گفتگو ظرفیت اخلاقی انسان بطور کامل به شکوفایی </a:t>
            </a:r>
            <a:r>
              <a:rPr lang="fa-IR" sz="3200" dirty="0" smtClean="0">
                <a:cs typeface="B Titr" panose="00000700000000000000" pitchFamily="2" charset="-78"/>
              </a:rPr>
              <a:t> می رسد.</a:t>
            </a:r>
          </a:p>
          <a:p>
            <a:pPr algn="r">
              <a:buNone/>
            </a:pPr>
            <a:endParaRPr lang="fa-IR" sz="3200" dirty="0">
              <a:cs typeface="B Titr" panose="00000700000000000000" pitchFamily="2" charset="-78"/>
            </a:endParaRPr>
          </a:p>
          <a:p>
            <a:pPr algn="r">
              <a:buNone/>
            </a:pPr>
            <a:r>
              <a:rPr lang="fa-IR" sz="3200" dirty="0" smtClean="0">
                <a:cs typeface="B Titr" panose="00000700000000000000" pitchFamily="2" charset="-78"/>
              </a:rPr>
              <a:t>در واقع گفتگوابزار </a:t>
            </a:r>
            <a:r>
              <a:rPr lang="fa-IR" sz="3200" dirty="0">
                <a:cs typeface="B Titr" panose="00000700000000000000" pitchFamily="2" charset="-78"/>
              </a:rPr>
              <a:t>قدرتمندی است که می تواند از طریق دیپلماسی حکومتی ومردمی مسیر تعاملات کشورها را هموار </a:t>
            </a:r>
            <a:r>
              <a:rPr lang="fa-IR" sz="3200" dirty="0" smtClean="0">
                <a:cs typeface="B Titr" panose="00000700000000000000" pitchFamily="2" charset="-78"/>
              </a:rPr>
              <a:t>سازد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7200" dirty="0" smtClean="0">
                <a:solidFill>
                  <a:srgbClr val="00B050"/>
                </a:solidFill>
                <a:cs typeface="B Mitra" panose="00000400000000000000" pitchFamily="2" charset="-78"/>
              </a:rPr>
              <a:t>قدرت کلمات</a:t>
            </a:r>
            <a:endParaRPr lang="en-US" sz="72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r>
              <a:rPr lang="ar-SA" sz="2800" dirty="0" smtClean="0">
                <a:cs typeface="B Titr" panose="00000700000000000000" pitchFamily="2" charset="-78"/>
              </a:rPr>
              <a:t>دیپلماسی </a:t>
            </a:r>
            <a:r>
              <a:rPr lang="ar-SA" sz="2800" dirty="0">
                <a:cs typeface="B Titr" panose="00000700000000000000" pitchFamily="2" charset="-78"/>
              </a:rPr>
              <a:t>مدیریت روابط کشورها با یکدیگرومیان کشورها بابازیگران بین المللی است</a:t>
            </a:r>
            <a:r>
              <a:rPr lang="ar-SA" sz="2800" dirty="0" smtClean="0">
                <a:cs typeface="B Titr" panose="00000700000000000000" pitchFamily="2" charset="-78"/>
              </a:rPr>
              <a:t>. </a:t>
            </a:r>
            <a:r>
              <a:rPr lang="ar-SA" sz="2800" dirty="0">
                <a:cs typeface="B Titr" panose="00000700000000000000" pitchFamily="2" charset="-78"/>
              </a:rPr>
              <a:t>این بازیگران شامل </a:t>
            </a:r>
            <a:r>
              <a:rPr lang="ar-SA" sz="2800" dirty="0">
                <a:solidFill>
                  <a:srgbClr val="00B050"/>
                </a:solidFill>
                <a:cs typeface="B Titr" panose="00000700000000000000" pitchFamily="2" charset="-78"/>
              </a:rPr>
              <a:t>گروه ها،سازمان ها وافرادی</a:t>
            </a:r>
            <a:r>
              <a:rPr lang="ar-SA" sz="2800" dirty="0">
                <a:cs typeface="B Titr" panose="00000700000000000000" pitchFamily="2" charset="-78"/>
              </a:rPr>
              <a:t> هستند که در کنار دولت ها ، دیپلماسی را به عنوان نظامی اطلاعاتی برای بیان ودفاع </a:t>
            </a:r>
            <a:r>
              <a:rPr lang="fa-IR" sz="2800" dirty="0" smtClean="0">
                <a:cs typeface="B Titr" panose="00000700000000000000" pitchFamily="2" charset="-78"/>
              </a:rPr>
              <a:t>در مقابل </a:t>
            </a:r>
            <a:r>
              <a:rPr lang="ar-SA" sz="2800" dirty="0" smtClean="0">
                <a:cs typeface="B Titr" panose="00000700000000000000" pitchFamily="2" charset="-78"/>
              </a:rPr>
              <a:t>تهدیدها </a:t>
            </a:r>
            <a:r>
              <a:rPr lang="ar-SA" sz="2800" dirty="0">
                <a:cs typeface="B Titr" panose="00000700000000000000" pitchFamily="2" charset="-78"/>
              </a:rPr>
              <a:t>واولتیماتوم ها بکار می برند </a:t>
            </a:r>
            <a:r>
              <a:rPr lang="ar-SA" sz="2800" dirty="0" smtClean="0">
                <a:cs typeface="B Titr" panose="00000700000000000000" pitchFamily="2" charset="-78"/>
              </a:rPr>
              <a:t>.</a:t>
            </a:r>
            <a:endParaRPr lang="fa-IR" sz="2800" dirty="0" smtClean="0"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ar-SA" sz="2800" dirty="0" smtClean="0">
                <a:cs typeface="B Titr" panose="00000700000000000000" pitchFamily="2" charset="-78"/>
              </a:rPr>
              <a:t> </a:t>
            </a:r>
            <a:r>
              <a:rPr lang="ar-SA" sz="2800" dirty="0">
                <a:cs typeface="B Titr" panose="00000700000000000000" pitchFamily="2" charset="-78"/>
              </a:rPr>
              <a:t>در واقع دیپلماسی مجرای تماسی است برای </a:t>
            </a:r>
            <a:endParaRPr lang="fa-IR" sz="2800" dirty="0" smtClean="0"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ar-SA" sz="2800" dirty="0" smtClean="0">
                <a:solidFill>
                  <a:srgbClr val="00B050"/>
                </a:solidFill>
                <a:cs typeface="B Titr" panose="00000700000000000000" pitchFamily="2" charset="-78"/>
              </a:rPr>
              <a:t>اعلام </a:t>
            </a:r>
            <a:r>
              <a:rPr lang="ar-SA" sz="2800" dirty="0">
                <a:solidFill>
                  <a:srgbClr val="00B050"/>
                </a:solidFill>
                <a:cs typeface="B Titr" panose="00000700000000000000" pitchFamily="2" charset="-78"/>
              </a:rPr>
              <a:t>مواضع، </a:t>
            </a:r>
            <a:endParaRPr lang="fa-IR" sz="28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ar-SA" sz="2800" dirty="0" smtClean="0">
                <a:solidFill>
                  <a:srgbClr val="00B050"/>
                </a:solidFill>
                <a:cs typeface="B Titr" panose="00000700000000000000" pitchFamily="2" charset="-78"/>
              </a:rPr>
              <a:t>جمع </a:t>
            </a:r>
            <a:r>
              <a:rPr lang="ar-SA" sz="2800" dirty="0">
                <a:solidFill>
                  <a:srgbClr val="00B050"/>
                </a:solidFill>
                <a:cs typeface="B Titr" panose="00000700000000000000" pitchFamily="2" charset="-78"/>
              </a:rPr>
              <a:t>آوری </a:t>
            </a:r>
            <a:r>
              <a:rPr lang="ar-SA" sz="2800" dirty="0" smtClean="0">
                <a:solidFill>
                  <a:srgbClr val="00B050"/>
                </a:solidFill>
                <a:cs typeface="B Titr" panose="00000700000000000000" pitchFamily="2" charset="-78"/>
              </a:rPr>
              <a:t>اطلاعات</a:t>
            </a:r>
            <a:endParaRPr lang="fa-IR" sz="28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marL="109728" indent="0" algn="r" rtl="1">
              <a:buNone/>
            </a:pPr>
            <a:r>
              <a:rPr lang="ar-SA" sz="2800" dirty="0" smtClean="0">
                <a:solidFill>
                  <a:srgbClr val="00B050"/>
                </a:solidFill>
                <a:cs typeface="B Titr" panose="00000700000000000000" pitchFamily="2" charset="-78"/>
              </a:rPr>
              <a:t>راضی </a:t>
            </a:r>
            <a:r>
              <a:rPr lang="ar-SA" sz="2800" dirty="0">
                <a:solidFill>
                  <a:srgbClr val="00B050"/>
                </a:solidFill>
                <a:cs typeface="B Titr" panose="00000700000000000000" pitchFamily="2" charset="-78"/>
              </a:rPr>
              <a:t>وقانع کردن یک کشور برای حمایت از مواضع کشور دیگر </a:t>
            </a:r>
            <a:endParaRPr lang="en-US" sz="28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8800" dirty="0" smtClean="0">
                <a:solidFill>
                  <a:srgbClr val="00B050"/>
                </a:solidFill>
                <a:cs typeface="B Mitra" panose="00000400000000000000" pitchFamily="2" charset="-78"/>
              </a:rPr>
              <a:t>دیپلماسی</a:t>
            </a:r>
            <a:endParaRPr lang="en-US" sz="88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just" rtl="1">
              <a:buNone/>
            </a:pPr>
            <a:r>
              <a:rPr lang="fa-IR" sz="3200" b="1" dirty="0" smtClean="0"/>
              <a:t>سنتی</a:t>
            </a:r>
            <a:r>
              <a:rPr lang="fa-IR" sz="3200" dirty="0" smtClean="0"/>
              <a:t> :</a:t>
            </a:r>
          </a:p>
          <a:p>
            <a:pPr marL="109728" indent="0" algn="just" rtl="1">
              <a:buNone/>
            </a:pPr>
            <a:r>
              <a:rPr lang="fa-IR" sz="3200" dirty="0" smtClean="0"/>
              <a:t>بازیگر </a:t>
            </a:r>
            <a:r>
              <a:rPr lang="fa-IR" sz="3200" dirty="0"/>
              <a:t>: </a:t>
            </a:r>
            <a:r>
              <a:rPr lang="fa-IR" sz="3200" dirty="0" smtClean="0"/>
              <a:t>دولت</a:t>
            </a:r>
          </a:p>
          <a:p>
            <a:pPr marL="109728" indent="0" algn="just" rtl="1">
              <a:buNone/>
            </a:pPr>
            <a:endParaRPr lang="fa-IR" sz="3200" dirty="0" smtClean="0"/>
          </a:p>
          <a:p>
            <a:pPr marL="109728" indent="0" algn="just" rtl="1">
              <a:buNone/>
            </a:pPr>
            <a:r>
              <a:rPr lang="fa-IR" sz="3200" dirty="0" smtClean="0"/>
              <a:t> </a:t>
            </a:r>
            <a:r>
              <a:rPr lang="fa-IR" sz="3200" dirty="0"/>
              <a:t>روند ها: سری بودن ، عدم شفافیت، فقدان پاسخگویی</a:t>
            </a:r>
            <a:r>
              <a:rPr lang="fa-IR" sz="3200" dirty="0" smtClean="0"/>
              <a:t>.</a:t>
            </a:r>
          </a:p>
          <a:p>
            <a:pPr marL="109728" indent="0" algn="just" rtl="1">
              <a:buNone/>
            </a:pPr>
            <a:endParaRPr lang="fa-IR" sz="3200" dirty="0"/>
          </a:p>
          <a:p>
            <a:pPr marL="109728" indent="0" algn="just" rtl="1">
              <a:buNone/>
            </a:pPr>
            <a:r>
              <a:rPr lang="fa-IR" sz="3200" dirty="0" smtClean="0"/>
              <a:t> </a:t>
            </a:r>
            <a:r>
              <a:rPr lang="fa-IR" sz="3200" dirty="0"/>
              <a:t>مخاطبان:  نخبگان ابزاری وسیاسی. ابزارها: مذاکرات رسمی + رسانه های جمعی</a:t>
            </a:r>
            <a:endParaRPr lang="en-US" sz="3200" dirty="0"/>
          </a:p>
          <a:p>
            <a:endParaRPr lang="en-US" sz="3200" b="1" dirty="0">
              <a:cs typeface="B Mitr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600" dirty="0" smtClean="0">
                <a:solidFill>
                  <a:srgbClr val="00B050"/>
                </a:solidFill>
                <a:cs typeface="B Mitra" panose="00000400000000000000" pitchFamily="2" charset="-78"/>
              </a:rPr>
              <a:t>انواع دیپلماسی</a:t>
            </a:r>
            <a:endParaRPr lang="en-US" sz="66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291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3200" b="1" dirty="0">
                <a:cs typeface="B Titr" panose="00000700000000000000" pitchFamily="2" charset="-78"/>
              </a:rPr>
              <a:t>مدرن</a:t>
            </a:r>
            <a:r>
              <a:rPr lang="fa-IR" sz="3200" dirty="0">
                <a:cs typeface="B Titr" panose="00000700000000000000" pitchFamily="2" charset="-78"/>
              </a:rPr>
              <a:t>-  بازیگران: </a:t>
            </a:r>
            <a:r>
              <a:rPr lang="fa-IR" sz="3200" dirty="0">
                <a:solidFill>
                  <a:srgbClr val="00B050"/>
                </a:solidFill>
                <a:cs typeface="B Titr" panose="00000700000000000000" pitchFamily="2" charset="-78"/>
              </a:rPr>
              <a:t>متنوع</a:t>
            </a:r>
            <a:r>
              <a:rPr lang="fa-IR" sz="3200" dirty="0">
                <a:cs typeface="B Titr" panose="00000700000000000000" pitchFamily="2" charset="-78"/>
              </a:rPr>
              <a:t>. مانند، سازمان های بین المللی، نهادهای جامعه بین المللی ، شهرها، </a:t>
            </a:r>
            <a:r>
              <a:rPr lang="fa-IR" sz="3200" dirty="0">
                <a:solidFill>
                  <a:srgbClr val="00B050"/>
                </a:solidFill>
                <a:cs typeface="B Titr" panose="00000700000000000000" pitchFamily="2" charset="-78"/>
              </a:rPr>
              <a:t>نهادهای غیر دولتی </a:t>
            </a:r>
            <a:r>
              <a:rPr lang="fa-IR" sz="3200" dirty="0">
                <a:cs typeface="B Titr" panose="00000700000000000000" pitchFamily="2" charset="-78"/>
              </a:rPr>
              <a:t>، قومیت هاو...... </a:t>
            </a:r>
            <a:endParaRPr lang="fa-IR" sz="3200" dirty="0" smtClean="0">
              <a:cs typeface="B Titr" panose="00000700000000000000" pitchFamily="2" charset="-78"/>
            </a:endParaRPr>
          </a:p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روندها</a:t>
            </a:r>
            <a:r>
              <a:rPr lang="fa-IR" sz="3200" dirty="0">
                <a:cs typeface="B Titr" panose="00000700000000000000" pitchFamily="2" charset="-78"/>
              </a:rPr>
              <a:t>: شفافیت، </a:t>
            </a:r>
            <a:r>
              <a:rPr lang="fa-IR" sz="3200" dirty="0" smtClean="0">
                <a:cs typeface="B Titr" panose="00000700000000000000" pitchFamily="2" charset="-78"/>
              </a:rPr>
              <a:t>انعطاف پذیری، </a:t>
            </a:r>
            <a:r>
              <a:rPr lang="fa-IR" sz="3200" dirty="0">
                <a:cs typeface="B Titr" panose="00000700000000000000" pitchFamily="2" charset="-78"/>
              </a:rPr>
              <a:t>مسولیت پذیری، پاسخگویی</a:t>
            </a:r>
            <a:r>
              <a:rPr lang="fa-IR" sz="3200" dirty="0" smtClean="0">
                <a:cs typeface="B Titr" panose="00000700000000000000" pitchFamily="2" charset="-78"/>
              </a:rPr>
              <a:t>.</a:t>
            </a:r>
          </a:p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 </a:t>
            </a:r>
            <a:r>
              <a:rPr lang="fa-IR" sz="3200" dirty="0">
                <a:cs typeface="B Titr" panose="00000700000000000000" pitchFamily="2" charset="-78"/>
              </a:rPr>
              <a:t>مخاطبین:  توده ها ونخبگان علمی فرهنگی</a:t>
            </a:r>
            <a:r>
              <a:rPr lang="fa-IR" sz="3200" dirty="0" smtClean="0">
                <a:cs typeface="B Titr" panose="00000700000000000000" pitchFamily="2" charset="-78"/>
              </a:rPr>
              <a:t>.</a:t>
            </a:r>
          </a:p>
          <a:p>
            <a:pPr algn="r" rtl="1"/>
            <a:r>
              <a:rPr lang="fa-IR" sz="3200" dirty="0" smtClean="0">
                <a:cs typeface="B Titr" panose="00000700000000000000" pitchFamily="2" charset="-78"/>
              </a:rPr>
              <a:t> </a:t>
            </a:r>
            <a:r>
              <a:rPr lang="fa-IR" sz="3200" dirty="0">
                <a:cs typeface="B Titr" panose="00000700000000000000" pitchFamily="2" charset="-78"/>
              </a:rPr>
              <a:t>ابزارها: رسانه ها به ویژه رسانه های جمعی برای اقناع ومتقاعد سازی وتصویر سازی، مبادلات علمی، آموزشی، مدیریت اطلاعات ،آموزش زبان، تماس های فرهنگی میان نخبگان وگروه های مرجع</a:t>
            </a:r>
            <a:endParaRPr lang="en-US" sz="3200" b="1" dirty="0">
              <a:cs typeface="B Titr" panose="00000700000000000000" pitchFamily="2" charset="-78"/>
            </a:endParaRPr>
          </a:p>
          <a:p>
            <a:pPr lvl="0" algn="r" rtl="1"/>
            <a:endParaRPr lang="fa-IR" sz="3200" b="1" dirty="0" smtClean="0">
              <a:cs typeface="B Mitra" panose="00000400000000000000" pitchFamily="2" charset="-78"/>
            </a:endParaRPr>
          </a:p>
          <a:p>
            <a:pPr marL="109728" indent="0" rtl="1">
              <a:buNone/>
            </a:pPr>
            <a:endParaRPr lang="en-US" sz="3200" b="1" dirty="0" smtClean="0">
              <a:cs typeface="B Mitra" panose="00000400000000000000" pitchFamily="2" charset="-78"/>
            </a:endParaRPr>
          </a:p>
          <a:p>
            <a:pPr marL="109728" indent="0" rtl="1">
              <a:buNone/>
            </a:pPr>
            <a:endParaRPr lang="en-US" sz="3200" b="1" dirty="0" smtClean="0">
              <a:cs typeface="B Mitra" panose="00000400000000000000" pitchFamily="2" charset="-78"/>
            </a:endParaRPr>
          </a:p>
          <a:p>
            <a:endParaRPr lang="en-US" sz="3200" b="1" dirty="0">
              <a:cs typeface="B Mitra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a-IR" sz="6600" dirty="0" smtClean="0">
                <a:solidFill>
                  <a:srgbClr val="00B050"/>
                </a:solidFill>
                <a:cs typeface="B Mitra" panose="00000400000000000000" pitchFamily="2" charset="-78"/>
              </a:rPr>
              <a:t>انواع دیپلماسی</a:t>
            </a:r>
            <a:endParaRPr lang="en-US" sz="6600" dirty="0">
              <a:solidFill>
                <a:srgbClr val="00B05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4647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1707</TotalTime>
  <Words>1139</Words>
  <Application>Microsoft Office PowerPoint</Application>
  <PresentationFormat>On-screen Show (4:3)</PresentationFormat>
  <Paragraphs>124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_MRT_Win2Farsi_1</vt:lpstr>
      <vt:lpstr>_MRT_Win2Farsi_3</vt:lpstr>
      <vt:lpstr>2  Badr</vt:lpstr>
      <vt:lpstr>Arial</vt:lpstr>
      <vt:lpstr>B Mitra</vt:lpstr>
      <vt:lpstr>B Titr</vt:lpstr>
      <vt:lpstr>Calibri</vt:lpstr>
      <vt:lpstr>Lucida Sans Unicode</vt:lpstr>
      <vt:lpstr>Verdana</vt:lpstr>
      <vt:lpstr>Wingdings 2</vt:lpstr>
      <vt:lpstr>Wingdings 3</vt:lpstr>
      <vt:lpstr>Concourse</vt:lpstr>
      <vt:lpstr>بسم الله الرحمان الرحیم</vt:lpstr>
      <vt:lpstr>برخی از آیات قرآن پیرامون صلح</vt:lpstr>
      <vt:lpstr>صلح ازنگاه رهبر کبیر انقلاب           </vt:lpstr>
      <vt:lpstr>صلح از منظر مقام معظم رهبری</vt:lpstr>
      <vt:lpstr>گفتگوی فرهنگ ها</vt:lpstr>
      <vt:lpstr>قدرت کلمات</vt:lpstr>
      <vt:lpstr>دیپلماسی</vt:lpstr>
      <vt:lpstr>انواع دیپلماسی</vt:lpstr>
      <vt:lpstr>انواع دیپلماسی</vt:lpstr>
      <vt:lpstr>فرهنگ</vt:lpstr>
      <vt:lpstr>تأثیر فرهنگ اسلامی</vt:lpstr>
      <vt:lpstr>دیپلماسی فرهنگی</vt:lpstr>
      <vt:lpstr>مبانی دیپلماسی فرهنگی</vt:lpstr>
      <vt:lpstr>تعریف کلی دیپلماسی فرهنگی</vt:lpstr>
      <vt:lpstr>اهداف دیپلماسی فرهنگی</vt:lpstr>
      <vt:lpstr>صلح</vt:lpstr>
      <vt:lpstr> صلح بین الملل</vt:lpstr>
      <vt:lpstr>ایثار</vt:lpstr>
      <vt:lpstr>مفهوم ایثار</vt:lpstr>
      <vt:lpstr>مفهوم ایثار</vt:lpstr>
      <vt:lpstr>فرایند رسیدن به اهداف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الرحمان الرحیم</dc:title>
  <dc:creator>asemoonpc</dc:creator>
  <cp:lastModifiedBy>gap</cp:lastModifiedBy>
  <cp:revision>183</cp:revision>
  <cp:lastPrinted>2015-04-21T08:47:51Z</cp:lastPrinted>
  <dcterms:created xsi:type="dcterms:W3CDTF">2014-02-20T06:24:02Z</dcterms:created>
  <dcterms:modified xsi:type="dcterms:W3CDTF">2017-05-21T20:11:29Z</dcterms:modified>
</cp:coreProperties>
</file>